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5"/>
  </p:notesMasterIdLst>
  <p:sldIdLst>
    <p:sldId id="300" r:id="rId2"/>
    <p:sldId id="318" r:id="rId3"/>
    <p:sldId id="303" r:id="rId4"/>
    <p:sldId id="302" r:id="rId5"/>
    <p:sldId id="304" r:id="rId6"/>
    <p:sldId id="306" r:id="rId7"/>
    <p:sldId id="261" r:id="rId8"/>
    <p:sldId id="305" r:id="rId9"/>
    <p:sldId id="309" r:id="rId10"/>
    <p:sldId id="307" r:id="rId11"/>
    <p:sldId id="264" r:id="rId12"/>
    <p:sldId id="266" r:id="rId13"/>
    <p:sldId id="262" r:id="rId14"/>
    <p:sldId id="268" r:id="rId15"/>
    <p:sldId id="293" r:id="rId16"/>
    <p:sldId id="308" r:id="rId17"/>
    <p:sldId id="294" r:id="rId18"/>
    <p:sldId id="295" r:id="rId19"/>
    <p:sldId id="319" r:id="rId20"/>
    <p:sldId id="310" r:id="rId21"/>
    <p:sldId id="301" r:id="rId22"/>
    <p:sldId id="298" r:id="rId23"/>
    <p:sldId id="299" r:id="rId24"/>
    <p:sldId id="311" r:id="rId25"/>
    <p:sldId id="312" r:id="rId26"/>
    <p:sldId id="313" r:id="rId27"/>
    <p:sldId id="314" r:id="rId28"/>
    <p:sldId id="296" r:id="rId29"/>
    <p:sldId id="297" r:id="rId30"/>
    <p:sldId id="320" r:id="rId31"/>
    <p:sldId id="315" r:id="rId32"/>
    <p:sldId id="316" r:id="rId33"/>
    <p:sldId id="317" r:id="rId34"/>
    <p:sldId id="275" r:id="rId35"/>
    <p:sldId id="269" r:id="rId36"/>
    <p:sldId id="277" r:id="rId37"/>
    <p:sldId id="324" r:id="rId38"/>
    <p:sldId id="279" r:id="rId39"/>
    <p:sldId id="322" r:id="rId40"/>
    <p:sldId id="334" r:id="rId41"/>
    <p:sldId id="321" r:id="rId42"/>
    <p:sldId id="286" r:id="rId43"/>
    <p:sldId id="335" r:id="rId44"/>
    <p:sldId id="336" r:id="rId45"/>
    <p:sldId id="337" r:id="rId46"/>
    <p:sldId id="338" r:id="rId47"/>
    <p:sldId id="339" r:id="rId48"/>
    <p:sldId id="340" r:id="rId49"/>
    <p:sldId id="341" r:id="rId50"/>
    <p:sldId id="343" r:id="rId51"/>
    <p:sldId id="342" r:id="rId52"/>
    <p:sldId id="344" r:id="rId53"/>
    <p:sldId id="345" r:id="rId54"/>
    <p:sldId id="346" r:id="rId55"/>
    <p:sldId id="347" r:id="rId56"/>
    <p:sldId id="348" r:id="rId57"/>
    <p:sldId id="349" r:id="rId58"/>
    <p:sldId id="350" r:id="rId59"/>
    <p:sldId id="351" r:id="rId60"/>
    <p:sldId id="352" r:id="rId61"/>
    <p:sldId id="287" r:id="rId62"/>
    <p:sldId id="290" r:id="rId63"/>
    <p:sldId id="353" r:id="rId6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66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3667" autoAdjust="0"/>
  </p:normalViewPr>
  <p:slideViewPr>
    <p:cSldViewPr>
      <p:cViewPr varScale="1">
        <p:scale>
          <a:sx n="75" d="100"/>
          <a:sy n="75" d="100"/>
        </p:scale>
        <p:origin x="123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05490C9-8202-49F9-BD97-28C6A8C5C8B9}" type="datetimeFigureOut">
              <a:rPr lang="en-US"/>
              <a:pPr>
                <a:defRPr/>
              </a:pPr>
              <a:t>11/13/2016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A3E1C7C-234D-4D97-8AE3-1F42A762B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62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3FAC27-A3B8-4DB5-B4AD-27C842651621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77208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1B510D-D46A-4D51-962A-B853AFFC480F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60541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B195EC-191D-4CC1-A3F0-2AC4C612885F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5869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F6C4F5-DC27-452F-BEB1-C2B0A12B62B6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5312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8F65D5-C277-4BED-A7EF-9BA9930BCD77}" type="slidenum">
              <a:rPr lang="en-US" smtClean="0"/>
              <a:pPr eaLnBrk="1" hangingPunct="1"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75478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CE31B5-7EEB-4E84-80E1-B2523ACF7FD6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12812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D57B76-7A72-45E6-9F0D-E43458E00425}" type="slidenum">
              <a:rPr lang="en-US" smtClean="0"/>
              <a:pPr eaLnBrk="1" hangingPunct="1"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26769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9108A9-1595-4056-B471-CFD9906AEC57}" type="slidenum">
              <a:rPr lang="en-US" smtClean="0"/>
              <a:pPr eaLnBrk="1" hangingPunct="1"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58182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6E637D-7DD6-44FB-B0B5-EABC7B7D0597}" type="slidenum">
              <a:rPr lang="en-US" smtClean="0"/>
              <a:pPr eaLnBrk="1" hangingPunct="1"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29283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F6C310-DC14-4624-9D53-4239BA1810D8}" type="slidenum">
              <a:rPr lang="en-US" smtClean="0"/>
              <a:pPr eaLnBrk="1" hangingPunct="1"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941604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F2BC13-1DF0-4BC8-B057-F9C92485D166}" type="slidenum">
              <a:rPr lang="en-US" smtClean="0"/>
              <a:pPr eaLnBrk="1" hangingPunct="1"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8507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D466D6-CCAA-473B-929B-B381DCBCCC32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769019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2C548E-FA49-4AEB-8679-1E416AEBB4F2}" type="slidenum">
              <a:rPr lang="en-US" smtClean="0"/>
              <a:pPr eaLnBrk="1" hangingPunct="1"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488035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6E223C-7180-46B5-956F-10665017B295}" type="slidenum">
              <a:rPr lang="en-US" smtClean="0"/>
              <a:pPr eaLnBrk="1" hangingPunct="1"/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316121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365FDD-F9AC-438C-A00C-31345B3A9AC5}" type="slidenum">
              <a:rPr lang="en-US" smtClean="0"/>
              <a:pPr eaLnBrk="1" hangingPunct="1"/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644554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B73B53-A24A-4528-B830-7E7AEEDA2182}" type="slidenum">
              <a:rPr lang="en-US" smtClean="0"/>
              <a:pPr eaLnBrk="1" hangingPunct="1"/>
              <a:t>34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202418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443FA-FD81-466F-B2CE-3EE7D1BA06F7}" type="slidenum">
              <a:rPr lang="en-US" smtClean="0"/>
              <a:pPr eaLnBrk="1" hangingPunct="1"/>
              <a:t>35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749535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E13242-8C99-4AB0-A98F-648FB3F5AF26}" type="slidenum">
              <a:rPr lang="en-US" smtClean="0"/>
              <a:pPr eaLnBrk="1" hangingPunct="1"/>
              <a:t>36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030063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53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CD34D9D-50B4-4A7A-B558-0E8F45BD5846}" type="slidenum">
              <a:rPr lang="en-US" sz="1200"/>
              <a:pPr algn="r" eaLnBrk="1" hangingPunct="1"/>
              <a:t>37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223686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1CD506-DA2D-48D5-B3CA-7615C8ED04F9}" type="slidenum">
              <a:rPr lang="en-US" smtClean="0"/>
              <a:pPr eaLnBrk="1" hangingPunct="1"/>
              <a:t>38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94427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C26AE0-076B-44DE-88FC-16E91E7FA836}" type="slidenum">
              <a:rPr lang="en-US" smtClean="0"/>
              <a:pPr eaLnBrk="1" hangingPunct="1"/>
              <a:t>42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396016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68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7DED005-49D5-49C8-9E77-ACEDFBC9C2C5}" type="slidenum">
              <a:rPr lang="en-US" sz="1200"/>
              <a:pPr algn="r" eaLnBrk="1" hangingPunct="1"/>
              <a:t>43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46496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C2F76E-E0A0-42F1-AB38-5D42EEBE75A2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990506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89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6E7C7D-7E76-44EB-AD99-A31BF647CD70}" type="slidenum">
              <a:rPr lang="en-US" sz="1200"/>
              <a:pPr algn="r" eaLnBrk="1" hangingPunct="1"/>
              <a:t>44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395550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0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09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6F4B608-A33F-4D1B-948D-3775F4FCEAC8}" type="slidenum">
              <a:rPr lang="en-US" sz="1200"/>
              <a:pPr algn="r" eaLnBrk="1" hangingPunct="1"/>
              <a:t>45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486826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29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44EACDA-33CC-40D9-BCE5-3099F58E020F}" type="slidenum">
              <a:rPr lang="en-US" sz="1200"/>
              <a:pPr algn="r" eaLnBrk="1" hangingPunct="1"/>
              <a:t>46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830708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A2FF529-4EB3-421C-8497-B9F4EAAEC48C}" type="slidenum">
              <a:rPr lang="en-US" sz="1200"/>
              <a:pPr algn="r" eaLnBrk="1" hangingPunct="1"/>
              <a:t>47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078350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7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70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D63F38E-6B55-40BA-BF32-F0CC0A8A49B4}" type="slidenum">
              <a:rPr lang="en-US" sz="1200"/>
              <a:pPr algn="r" eaLnBrk="1" hangingPunct="1"/>
              <a:t>48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3685573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9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91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D39C6D9-21CF-4371-9AC5-AB78A85EDB2C}" type="slidenum">
              <a:rPr lang="en-US" sz="1200"/>
              <a:pPr algn="r" eaLnBrk="1" hangingPunct="1"/>
              <a:t>49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671637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3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32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3E684DF-4F76-4164-B498-B0B62C40EEAC}" type="slidenum">
              <a:rPr lang="en-US" sz="1200"/>
              <a:pPr algn="r" eaLnBrk="1" hangingPunct="1"/>
              <a:t>50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296885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1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1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B6027A8-11D9-41CF-A92E-7255EC5FD9A6}" type="slidenum">
              <a:rPr lang="en-US" sz="1200"/>
              <a:pPr algn="r" eaLnBrk="1" hangingPunct="1"/>
              <a:t>51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097899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01BE7F1-A5B7-4698-B8B3-06D772FA72C1}" type="slidenum">
              <a:rPr lang="en-US" sz="1200"/>
              <a:pPr algn="r" eaLnBrk="1" hangingPunct="1"/>
              <a:t>52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277837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73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DCEC36D-56E9-4BE1-8626-4FEC2467FD3A}" type="slidenum">
              <a:rPr lang="en-US" sz="1200"/>
              <a:pPr algn="r" eaLnBrk="1" hangingPunct="1"/>
              <a:t>53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14640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F99B0D-A51A-4D3C-9975-6F1A16C40BDD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917226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9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93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27AFDD8-3438-4C07-B0B6-E4F55B708FB2}" type="slidenum">
              <a:rPr lang="en-US" sz="1200"/>
              <a:pPr algn="r" eaLnBrk="1" hangingPunct="1"/>
              <a:t>54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119815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1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14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7B50E15-22ED-4743-ACA3-7EA51C1B3916}" type="slidenum">
              <a:rPr lang="en-US" sz="1200"/>
              <a:pPr algn="r" eaLnBrk="1" hangingPunct="1"/>
              <a:t>55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101364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3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34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BC53DA6-A9F8-46B5-ABC7-23049B010922}" type="slidenum">
              <a:rPr lang="en-US" sz="1200"/>
              <a:pPr algn="r" eaLnBrk="1" hangingPunct="1"/>
              <a:t>56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8253111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F7F46F0-55AA-4334-8687-7973ECE34CE9}" type="slidenum">
              <a:rPr lang="en-US" sz="1200"/>
              <a:pPr algn="r" eaLnBrk="1" hangingPunct="1"/>
              <a:t>57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361941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7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75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C9DC693-A2C3-4221-8E7A-815E15C44D30}" type="slidenum">
              <a:rPr lang="en-US" sz="1200"/>
              <a:pPr algn="r" eaLnBrk="1" hangingPunct="1"/>
              <a:t>58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181574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9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96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C7CEACA-BD3D-482E-B6F9-BECBF38C0208}" type="slidenum">
              <a:rPr lang="en-US" sz="1200"/>
              <a:pPr algn="r" eaLnBrk="1" hangingPunct="1"/>
              <a:t>59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850940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1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16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5961FA7-D8A6-44B7-82DD-D050D4690536}" type="slidenum">
              <a:rPr lang="en-US" sz="1200"/>
              <a:pPr algn="r" eaLnBrk="1" hangingPunct="1"/>
              <a:t>60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655174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C1C51E-E86B-4F29-B65D-6F41FE783D0D}" type="slidenum">
              <a:rPr lang="en-US" smtClean="0"/>
              <a:pPr eaLnBrk="1" hangingPunct="1"/>
              <a:t>61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749195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E5DC6A-44E5-437B-908D-5E9AC459143F}" type="slidenum">
              <a:rPr lang="en-US" smtClean="0"/>
              <a:pPr eaLnBrk="1" hangingPunct="1"/>
              <a:t>62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2125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524965-2616-46E3-A540-87D4F91E9CCA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54890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BD381A-462A-40A3-8C44-7395CBB2BBE8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5240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66BB66-53A0-4B96-8A6F-7B95575BBEEA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81913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431E14-1ABD-461F-8BBE-34211E25E758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06107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FE72D6-A29B-4C32-9509-DB9CCE0C9456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5142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73419-F3DE-4332-9E96-B50441813D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505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BCB16-3142-4224-A08D-D31E67D201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539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30B40-59A6-4326-AABB-7344E175A8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638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4FAF8-9B28-4392-A13E-AF57EEE295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850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B21B7-B481-4909-8B6B-113B50B7A2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430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2594D-F46C-4E2F-8BEC-B2EFC3B549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800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005CB-0313-4EFE-939E-0B22A358AD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5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894FF-83C4-4DC9-9223-2E4051E694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9094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01ED1-6470-4AC0-8966-955BE1A8C8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67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EDB19-44AB-480E-BBA4-452B166308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430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8A545-6227-4DA9-9C05-618A201EEE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583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A59BD20E-F469-4F05-82A3-3BC9E1CDF4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10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381000" y="407988"/>
            <a:ext cx="84582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/>
              <a:t>New York State Required Labs – Review</a:t>
            </a:r>
          </a:p>
          <a:p>
            <a:endParaRPr lang="en-US" sz="3600"/>
          </a:p>
          <a:p>
            <a:pPr>
              <a:buFont typeface="Wingdings" pitchFamily="2" charset="2"/>
              <a:buChar char="§"/>
            </a:pPr>
            <a:r>
              <a:rPr lang="en-US" sz="3600"/>
              <a:t> Diffusion Through A Membrane</a:t>
            </a:r>
          </a:p>
          <a:p>
            <a:endParaRPr lang="en-US" sz="3600"/>
          </a:p>
          <a:p>
            <a:pPr>
              <a:buFont typeface="Wingdings" pitchFamily="2" charset="2"/>
              <a:buChar char="§"/>
            </a:pPr>
            <a:r>
              <a:rPr lang="en-US" sz="3600"/>
              <a:t> Making Connections</a:t>
            </a:r>
          </a:p>
          <a:p>
            <a:pPr>
              <a:buFont typeface="Wingdings" pitchFamily="2" charset="2"/>
              <a:buChar char="§"/>
            </a:pPr>
            <a:endParaRPr lang="en-US" sz="3600"/>
          </a:p>
          <a:p>
            <a:pPr>
              <a:buFont typeface="Wingdings" pitchFamily="2" charset="2"/>
              <a:buChar char="§"/>
            </a:pPr>
            <a:r>
              <a:rPr lang="en-US" sz="3600"/>
              <a:t> Beaks of Finches</a:t>
            </a:r>
          </a:p>
          <a:p>
            <a:pPr>
              <a:buFont typeface="Wingdings" pitchFamily="2" charset="2"/>
              <a:buNone/>
            </a:pPr>
            <a:endParaRPr lang="en-US" sz="3600"/>
          </a:p>
          <a:p>
            <a:pPr>
              <a:buFont typeface="Wingdings" pitchFamily="2" charset="2"/>
              <a:buChar char="§"/>
            </a:pPr>
            <a:r>
              <a:rPr lang="en-US" sz="3600"/>
              <a:t> Relationships and Biodiversity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Diffusion Through a Membrane</a:t>
            </a: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638175" y="2146300"/>
            <a:ext cx="77438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u="sng"/>
              <a:t>osmosis</a:t>
            </a:r>
            <a:r>
              <a:rPr lang="en-US" sz="2800"/>
              <a:t> – diffusion of water across a semi-</a:t>
            </a:r>
          </a:p>
          <a:p>
            <a:pPr eaLnBrk="1" hangingPunct="1"/>
            <a:r>
              <a:rPr lang="en-US" sz="2800"/>
              <a:t>permeable cell membrane from region of high</a:t>
            </a:r>
          </a:p>
          <a:p>
            <a:pPr eaLnBrk="1" hangingPunct="1"/>
            <a:r>
              <a:rPr lang="en-US" sz="2800"/>
              <a:t>concentration to a region of low concentration –</a:t>
            </a:r>
          </a:p>
          <a:p>
            <a:pPr eaLnBrk="1" hangingPunct="1"/>
            <a:r>
              <a:rPr lang="en-US" sz="2800"/>
              <a:t>no energy needed (passive transport)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Diffusion Through a Membrane</a:t>
            </a:r>
          </a:p>
        </p:txBody>
      </p:sp>
      <p:pic>
        <p:nvPicPr>
          <p:cNvPr id="12291" name="Content Placeholder 3" descr="DSCN006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371600"/>
            <a:ext cx="3657600" cy="2743200"/>
          </a:xfrm>
        </p:spPr>
      </p:pic>
      <p:pic>
        <p:nvPicPr>
          <p:cNvPr id="12292" name="Picture 3" descr="wet mount slide 2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267200"/>
            <a:ext cx="62690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DSCN006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2819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Diffusion Through a Membrane</a:t>
            </a:r>
          </a:p>
        </p:txBody>
      </p:sp>
      <p:pic>
        <p:nvPicPr>
          <p:cNvPr id="13315" name="Content Placeholder 3" descr="red onion cell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752600"/>
            <a:ext cx="3759200" cy="2819400"/>
          </a:xfrm>
        </p:spPr>
      </p:pic>
      <p:pic>
        <p:nvPicPr>
          <p:cNvPr id="13316" name="Picture 4" descr="red onion cell 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36713"/>
            <a:ext cx="3200400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2360613" y="5257800"/>
            <a:ext cx="1265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cell wall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2209801" y="4646612"/>
            <a:ext cx="1219200" cy="317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1905000" y="2057400"/>
            <a:ext cx="1981200" cy="914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0" name="TextBox 21"/>
          <p:cNvSpPr txBox="1">
            <a:spLocks noChangeArrowheads="1"/>
          </p:cNvSpPr>
          <p:nvPr/>
        </p:nvSpPr>
        <p:spPr bwMode="auto">
          <a:xfrm>
            <a:off x="2590800" y="1066800"/>
            <a:ext cx="1571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cytoplasm</a:t>
            </a:r>
          </a:p>
        </p:txBody>
      </p:sp>
      <p:sp>
        <p:nvSpPr>
          <p:cNvPr id="13321" name="TextBox 23"/>
          <p:cNvSpPr txBox="1">
            <a:spLocks noChangeArrowheads="1"/>
          </p:cNvSpPr>
          <p:nvPr/>
        </p:nvSpPr>
        <p:spPr bwMode="auto">
          <a:xfrm>
            <a:off x="4870450" y="4495800"/>
            <a:ext cx="28257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/>
              <a:t>red onion cells</a:t>
            </a:r>
          </a:p>
          <a:p>
            <a:pPr algn="ctr" eaLnBrk="1" hangingPunct="1"/>
            <a:r>
              <a:rPr lang="en-US" sz="3200"/>
              <a:t>in tap water</a:t>
            </a:r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762794" y="4266406"/>
            <a:ext cx="121920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 rot="5400000">
            <a:off x="1676401" y="3808412"/>
            <a:ext cx="304800" cy="3175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/>
        </p:nvSpPr>
        <p:spPr>
          <a:xfrm rot="16200000" flipV="1">
            <a:off x="1333500" y="3467100"/>
            <a:ext cx="533400" cy="457200"/>
          </a:xfrm>
          <a:prstGeom prst="arc">
            <a:avLst>
              <a:gd name="adj1" fmla="val 16200000"/>
              <a:gd name="adj2" fmla="val 5912398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3325" name="TextBox 39"/>
          <p:cNvSpPr txBox="1">
            <a:spLocks noChangeArrowheads="1"/>
          </p:cNvSpPr>
          <p:nvPr/>
        </p:nvSpPr>
        <p:spPr bwMode="auto">
          <a:xfrm>
            <a:off x="457200" y="4953000"/>
            <a:ext cx="2206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cell membrane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Diffusion Through a Membrane</a:t>
            </a:r>
          </a:p>
        </p:txBody>
      </p:sp>
      <p:pic>
        <p:nvPicPr>
          <p:cNvPr id="14339" name="Picture 8" descr="DSCN00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19812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 descr="DSCN006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14400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 descr="wet mount slid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29025"/>
            <a:ext cx="86868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6019800" y="1524000"/>
            <a:ext cx="32639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/>
              <a:t>bathing the cells in </a:t>
            </a:r>
          </a:p>
          <a:p>
            <a:pPr algn="ctr" eaLnBrk="1" hangingPunct="1"/>
            <a:r>
              <a:rPr lang="en-US" sz="2800"/>
              <a:t>10% NaCl = salt </a:t>
            </a:r>
          </a:p>
          <a:p>
            <a:pPr algn="ctr" eaLnBrk="1" hangingPunct="1"/>
            <a:r>
              <a:rPr lang="en-US" sz="2800"/>
              <a:t>water, by “wicking”</a:t>
            </a:r>
          </a:p>
          <a:p>
            <a:pPr algn="ctr" eaLnBrk="1" hangingPunct="1"/>
            <a:r>
              <a:rPr lang="en-US" sz="2800"/>
              <a:t>it through</a:t>
            </a:r>
          </a:p>
        </p:txBody>
      </p:sp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3429000" y="3962400"/>
            <a:ext cx="9906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/>
          </a:p>
          <a:p>
            <a:pPr eaLnBrk="1" hangingPunct="1"/>
            <a:r>
              <a:rPr lang="en-US" sz="1400"/>
              <a:t>     </a:t>
            </a:r>
            <a:r>
              <a:rPr lang="en-US" sz="1200"/>
              <a:t>NaCl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Diffusion Through a Membrane</a:t>
            </a:r>
          </a:p>
        </p:txBody>
      </p:sp>
      <p:pic>
        <p:nvPicPr>
          <p:cNvPr id="15363" name="Content Placeholder 3" descr="red onion cells dehydrated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504950"/>
            <a:ext cx="4495800" cy="3371850"/>
          </a:xfrm>
        </p:spPr>
      </p:pic>
      <p:pic>
        <p:nvPicPr>
          <p:cNvPr id="15364" name="Picture 4" descr="red onion cells dehydrated 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3251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5243513" y="4267200"/>
            <a:ext cx="3259137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/>
              <a:t>red onion cells in</a:t>
            </a:r>
          </a:p>
          <a:p>
            <a:pPr eaLnBrk="1" hangingPunct="1"/>
            <a:r>
              <a:rPr lang="en-US" sz="3200"/>
              <a:t>salt water</a:t>
            </a:r>
          </a:p>
          <a:p>
            <a:pPr eaLnBrk="1" hangingPunct="1"/>
            <a:endParaRPr lang="en-US" sz="180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2209800" y="1981200"/>
            <a:ext cx="1905000" cy="533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7" name="TextBox 9"/>
          <p:cNvSpPr txBox="1">
            <a:spLocks noChangeArrowheads="1"/>
          </p:cNvSpPr>
          <p:nvPr/>
        </p:nvSpPr>
        <p:spPr bwMode="auto">
          <a:xfrm>
            <a:off x="2743200" y="838200"/>
            <a:ext cx="1571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cytoplasm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3238501" y="4991100"/>
            <a:ext cx="838200" cy="317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9" name="TextBox 14"/>
          <p:cNvSpPr txBox="1">
            <a:spLocks noChangeArrowheads="1"/>
          </p:cNvSpPr>
          <p:nvPr/>
        </p:nvSpPr>
        <p:spPr bwMode="auto">
          <a:xfrm>
            <a:off x="3048000" y="5410200"/>
            <a:ext cx="1265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cell wall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1257300" y="3771900"/>
            <a:ext cx="1524000" cy="1295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1" name="TextBox 17"/>
          <p:cNvSpPr txBox="1">
            <a:spLocks noChangeArrowheads="1"/>
          </p:cNvSpPr>
          <p:nvPr/>
        </p:nvSpPr>
        <p:spPr bwMode="auto">
          <a:xfrm>
            <a:off x="381000" y="5105400"/>
            <a:ext cx="2206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cell membrane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Diffusion Through A Membrane</a:t>
            </a:r>
          </a:p>
        </p:txBody>
      </p:sp>
      <p:pic>
        <p:nvPicPr>
          <p:cNvPr id="16387" name="Picture 4" descr="DSCN000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28800"/>
            <a:ext cx="23622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DSCN0069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371600"/>
            <a:ext cx="3225800" cy="4302125"/>
          </a:xfrm>
          <a:noFill/>
        </p:spPr>
      </p:pic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5943600" y="2209800"/>
            <a:ext cx="32639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/>
              <a:t>bathing the cells in </a:t>
            </a:r>
          </a:p>
          <a:p>
            <a:pPr algn="ctr" eaLnBrk="1" hangingPunct="1"/>
            <a:r>
              <a:rPr lang="en-US" sz="2800"/>
              <a:t>distilled water, </a:t>
            </a:r>
          </a:p>
          <a:p>
            <a:pPr algn="ctr" eaLnBrk="1" hangingPunct="1"/>
            <a:r>
              <a:rPr lang="en-US" sz="2800"/>
              <a:t>by “wicking” it</a:t>
            </a:r>
          </a:p>
          <a:p>
            <a:pPr algn="ctr" eaLnBrk="1" hangingPunct="1"/>
            <a:r>
              <a:rPr lang="en-US" sz="2800"/>
              <a:t>through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Diffusion Through a Membrane</a:t>
            </a:r>
          </a:p>
        </p:txBody>
      </p:sp>
      <p:pic>
        <p:nvPicPr>
          <p:cNvPr id="17411" name="Content Placeholder 3" descr="red onion cell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752600"/>
            <a:ext cx="3759200" cy="2819400"/>
          </a:xfrm>
        </p:spPr>
      </p:pic>
      <p:pic>
        <p:nvPicPr>
          <p:cNvPr id="17412" name="Picture 4" descr="red onion cell 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36713"/>
            <a:ext cx="3200400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2360613" y="5421313"/>
            <a:ext cx="1265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cell wall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2209801" y="4722812"/>
            <a:ext cx="1219200" cy="317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1905000" y="2057400"/>
            <a:ext cx="1981200" cy="914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6" name="TextBox 21"/>
          <p:cNvSpPr txBox="1">
            <a:spLocks noChangeArrowheads="1"/>
          </p:cNvSpPr>
          <p:nvPr/>
        </p:nvSpPr>
        <p:spPr bwMode="auto">
          <a:xfrm>
            <a:off x="2590800" y="1066800"/>
            <a:ext cx="1571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cytoplasm</a:t>
            </a:r>
          </a:p>
        </p:txBody>
      </p:sp>
      <p:sp>
        <p:nvSpPr>
          <p:cNvPr id="17417" name="TextBox 23"/>
          <p:cNvSpPr txBox="1">
            <a:spLocks noChangeArrowheads="1"/>
          </p:cNvSpPr>
          <p:nvPr/>
        </p:nvSpPr>
        <p:spPr bwMode="auto">
          <a:xfrm>
            <a:off x="4648200" y="4343400"/>
            <a:ext cx="3556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/>
              <a:t>red onion cells</a:t>
            </a:r>
          </a:p>
          <a:p>
            <a:pPr algn="ctr" eaLnBrk="1" hangingPunct="1"/>
            <a:r>
              <a:rPr lang="en-US" sz="3200"/>
              <a:t>in distilled water – </a:t>
            </a:r>
          </a:p>
          <a:p>
            <a:pPr algn="ctr" eaLnBrk="1" hangingPunct="1"/>
            <a:r>
              <a:rPr lang="en-US" sz="3200"/>
              <a:t>returned to normal</a:t>
            </a:r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762794" y="4266406"/>
            <a:ext cx="121920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 rot="5400000">
            <a:off x="1676401" y="3808412"/>
            <a:ext cx="304800" cy="3175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/>
        </p:nvSpPr>
        <p:spPr>
          <a:xfrm rot="16200000" flipV="1">
            <a:off x="1333500" y="3467100"/>
            <a:ext cx="533400" cy="457200"/>
          </a:xfrm>
          <a:prstGeom prst="arc">
            <a:avLst>
              <a:gd name="adj1" fmla="val 16200000"/>
              <a:gd name="adj2" fmla="val 5912398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7421" name="TextBox 39"/>
          <p:cNvSpPr txBox="1">
            <a:spLocks noChangeArrowheads="1"/>
          </p:cNvSpPr>
          <p:nvPr/>
        </p:nvSpPr>
        <p:spPr bwMode="auto">
          <a:xfrm>
            <a:off x="457200" y="4953000"/>
            <a:ext cx="2206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cell membrane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Diffusion Through A Membrane</a:t>
            </a:r>
          </a:p>
        </p:txBody>
      </p:sp>
      <p:pic>
        <p:nvPicPr>
          <p:cNvPr id="18435" name="Picture 2" descr="red onion cell 3.gi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1625" y="1447800"/>
            <a:ext cx="6000750" cy="1800225"/>
          </a:xfrm>
          <a:noFill/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1754188" y="3570288"/>
            <a:ext cx="55610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/>
              <a:t>Which is in distilled water and</a:t>
            </a:r>
          </a:p>
          <a:p>
            <a:pPr algn="ctr" eaLnBrk="1" hangingPunct="1"/>
            <a:r>
              <a:rPr lang="en-US" sz="3200"/>
              <a:t>which is in salt water?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Diffusion Through A Membrane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Applications –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smtClean="0"/>
              <a:t>salt on roads to melt snow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smtClean="0"/>
              <a:t>intravenous saline solutions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smtClean="0"/>
              <a:t>salty foods make you thirsty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smtClean="0"/>
              <a:t>salt on slugs to kill them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smtClean="0"/>
              <a:t>salty foods do not spoil as easily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smtClean="0"/>
              <a:t>gargling with salt water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smtClean="0"/>
              <a:t>digestion of starch to glucose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381000" y="4572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sz="9600">
                <a:solidFill>
                  <a:schemeClr val="tx2"/>
                </a:solidFill>
                <a:latin typeface="Garamond" pitchFamily="18" charset="0"/>
              </a:rPr>
              <a:t/>
            </a:r>
            <a:br>
              <a:rPr lang="en-US" sz="9600">
                <a:solidFill>
                  <a:schemeClr val="tx2"/>
                </a:solidFill>
                <a:latin typeface="Garamond" pitchFamily="18" charset="0"/>
              </a:rPr>
            </a:br>
            <a:r>
              <a:rPr lang="en-US" sz="9600">
                <a:solidFill>
                  <a:schemeClr val="tx2"/>
                </a:solidFill>
                <a:latin typeface="Garamond" pitchFamily="18" charset="0"/>
              </a:rPr>
              <a:t>Making Connections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5181600"/>
          </a:xfrm>
        </p:spPr>
        <p:txBody>
          <a:bodyPr/>
          <a:lstStyle/>
          <a:p>
            <a:pPr algn="ctr"/>
            <a:r>
              <a:rPr lang="en-US" sz="9600" smtClean="0"/>
              <a:t>Diffusion Through a Membrane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Making Connections – </a:t>
            </a:r>
            <a:br>
              <a:rPr lang="en-US" smtClean="0"/>
            </a:br>
            <a:r>
              <a:rPr lang="en-US" sz="2400" smtClean="0"/>
              <a:t>Part A: Looking for Patterns     A1. What Is Your Pulse Rate?</a:t>
            </a:r>
          </a:p>
        </p:txBody>
      </p:sp>
      <p:pic>
        <p:nvPicPr>
          <p:cNvPr id="86020" name="Picture 4" descr="DSCN018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524000"/>
            <a:ext cx="3962400" cy="2971800"/>
          </a:xfrm>
        </p:spPr>
      </p:pic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4246563" y="1905000"/>
            <a:ext cx="4724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u="sng"/>
              <a:t>pulse</a:t>
            </a:r>
            <a:r>
              <a:rPr lang="en-US" sz="2400"/>
              <a:t> – results from expansion of</a:t>
            </a:r>
          </a:p>
          <a:p>
            <a:r>
              <a:rPr lang="en-US" sz="2400"/>
              <a:t>arteries each time your heart</a:t>
            </a:r>
          </a:p>
          <a:p>
            <a:r>
              <a:rPr lang="en-US" sz="2400"/>
              <a:t>beats to send a surge of blood</a:t>
            </a:r>
          </a:p>
          <a:p>
            <a:r>
              <a:rPr lang="en-US" sz="2400"/>
              <a:t>through your body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533400" y="4800600"/>
            <a:ext cx="822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/>
              <a:t> measured pulse three times and found average pulse rate</a:t>
            </a:r>
          </a:p>
          <a:p>
            <a:pPr>
              <a:buFontTx/>
              <a:buChar char="•"/>
            </a:pPr>
            <a:r>
              <a:rPr lang="en-US" sz="2400"/>
              <a:t> tallied class average pulse rates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Making Connections – </a:t>
            </a:r>
            <a:br>
              <a:rPr lang="en-US" smtClean="0"/>
            </a:br>
            <a:r>
              <a:rPr lang="en-US" sz="2400" smtClean="0"/>
              <a:t>Part A: Looking for Patterns     A1. What Is Your Pulse Rate?</a:t>
            </a:r>
          </a:p>
        </p:txBody>
      </p:sp>
      <p:pic>
        <p:nvPicPr>
          <p:cNvPr id="22532" name="Picture 4" descr="DSCN0188"/>
          <p:cNvPicPr>
            <a:picLocks noChangeAspect="1" noChangeArrowheads="1"/>
          </p:cNvPicPr>
          <p:nvPr/>
        </p:nvPicPr>
        <p:blipFill>
          <a:blip r:embed="rId3" cstate="print">
            <a:lum brigh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62100"/>
            <a:ext cx="59436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AEncMed%5CTargets%5CIllus%5CIFG%5C000f0b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95575"/>
            <a:ext cx="268605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Making Connections – </a:t>
            </a:r>
            <a:br>
              <a:rPr lang="en-US" sz="3800" smtClean="0"/>
            </a:br>
            <a:r>
              <a:rPr lang="en-US" sz="2400" smtClean="0"/>
              <a:t>Part A: Looking for Patterns     A1. What Is Your Pulse Rate?</a:t>
            </a:r>
          </a:p>
        </p:txBody>
      </p:sp>
      <p:pic>
        <p:nvPicPr>
          <p:cNvPr id="23557" name="Picture 5" descr="DSCN018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428750"/>
            <a:ext cx="3581400" cy="2686050"/>
          </a:xfrm>
          <a:noFill/>
        </p:spPr>
      </p:pic>
      <p:pic>
        <p:nvPicPr>
          <p:cNvPr id="23558" name="Picture 6" descr="DSCN018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85900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81000" y="4116388"/>
            <a:ext cx="8305800" cy="213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/>
              <a:t> </a:t>
            </a:r>
            <a:r>
              <a:rPr lang="en-US" sz="2200"/>
              <a:t>after exercise, pulse increased</a:t>
            </a:r>
          </a:p>
          <a:p>
            <a:pPr>
              <a:buFontTx/>
              <a:buChar char="•"/>
            </a:pPr>
            <a:r>
              <a:rPr lang="en-US" sz="2200"/>
              <a:t> heart beats faster - increasing circulation - to carry more</a:t>
            </a:r>
          </a:p>
          <a:p>
            <a:r>
              <a:rPr lang="en-US" sz="2200"/>
              <a:t>	oxygen and nutrients to the cells of the body</a:t>
            </a:r>
          </a:p>
          <a:p>
            <a:pPr>
              <a:buFontTx/>
              <a:buChar char="•"/>
            </a:pPr>
            <a:r>
              <a:rPr lang="en-US" sz="2200"/>
              <a:t> breathe faster to obtain more O</a:t>
            </a:r>
            <a:r>
              <a:rPr lang="en-US" sz="2200" baseline="-25000"/>
              <a:t>2</a:t>
            </a:r>
            <a:r>
              <a:rPr lang="en-US" sz="2200"/>
              <a:t> and release CO</a:t>
            </a:r>
            <a:r>
              <a:rPr lang="en-US" sz="2200" baseline="-25000"/>
              <a:t>2</a:t>
            </a:r>
          </a:p>
          <a:p>
            <a:pPr>
              <a:buFontTx/>
              <a:buChar char="•"/>
            </a:pPr>
            <a:r>
              <a:rPr lang="en-US" sz="2200" baseline="-25000"/>
              <a:t> </a:t>
            </a:r>
            <a:r>
              <a:rPr lang="en-US" sz="2200"/>
              <a:t>respiratory and circulatory systems working together to 	maintain homeostasis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Making Connections – </a:t>
            </a:r>
            <a:r>
              <a:rPr lang="en-US" sz="2400" smtClean="0"/>
              <a:t>Part A: Looking for Patterns     A2. How Does Fatigue Affect Muscle Performance?</a:t>
            </a:r>
          </a:p>
        </p:txBody>
      </p:sp>
      <p:pic>
        <p:nvPicPr>
          <p:cNvPr id="24581" name="Picture 5" descr="DSCN018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600200"/>
            <a:ext cx="3505200" cy="2628900"/>
          </a:xfrm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819150" y="4572000"/>
            <a:ext cx="74104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/>
              <a:t> squeezed clothespin for one minute – counted</a:t>
            </a:r>
          </a:p>
          <a:p>
            <a:pPr>
              <a:buFontTx/>
              <a:buChar char="•"/>
            </a:pPr>
            <a:r>
              <a:rPr lang="en-US" sz="2400"/>
              <a:t> squeezed again for one minute using same hand</a:t>
            </a:r>
          </a:p>
          <a:p>
            <a:pPr>
              <a:buFontTx/>
              <a:buChar char="•"/>
            </a:pPr>
            <a:r>
              <a:rPr lang="en-US" sz="2400"/>
              <a:t> the second time number of squeezes was lower due</a:t>
            </a:r>
          </a:p>
          <a:p>
            <a:r>
              <a:rPr lang="en-US" sz="2400"/>
              <a:t>	to </a:t>
            </a:r>
            <a:r>
              <a:rPr lang="en-US" sz="2400" b="1" u="sng"/>
              <a:t>muscle fatigue</a:t>
            </a:r>
          </a:p>
        </p:txBody>
      </p:sp>
      <p:pic>
        <p:nvPicPr>
          <p:cNvPr id="24583" name="Picture 6" descr="DSCN00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mtClean="0"/>
              <a:t>Making Connections – </a:t>
            </a:r>
            <a:r>
              <a:rPr lang="en-US" sz="2400" smtClean="0"/>
              <a:t>Part B: Investigating Claims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mtClean="0"/>
              <a:t>claims are accepted if there is evidence to support them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703263" y="2362200"/>
            <a:ext cx="3487737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u="sng"/>
              <a:t>Student A</a:t>
            </a:r>
          </a:p>
          <a:p>
            <a:pPr algn="ctr"/>
            <a:r>
              <a:rPr lang="en-US" sz="2400"/>
              <a:t>claims more clothespin</a:t>
            </a:r>
          </a:p>
          <a:p>
            <a:pPr algn="ctr"/>
            <a:r>
              <a:rPr lang="en-US" sz="2400"/>
              <a:t>squeezes in 1 minute if</a:t>
            </a:r>
          </a:p>
          <a:p>
            <a:pPr algn="ctr"/>
            <a:r>
              <a:rPr lang="en-US" sz="2400"/>
              <a:t>exercises 1</a:t>
            </a:r>
            <a:r>
              <a:rPr lang="en-US" sz="2400" baseline="30000"/>
              <a:t>st</a:t>
            </a:r>
            <a:r>
              <a:rPr lang="en-US" sz="2400"/>
              <a:t> – faster</a:t>
            </a:r>
          </a:p>
          <a:p>
            <a:pPr algn="ctr"/>
            <a:r>
              <a:rPr lang="en-US" sz="2400"/>
              <a:t>pulse rate, blood</a:t>
            </a:r>
          </a:p>
          <a:p>
            <a:pPr algn="ctr"/>
            <a:r>
              <a:rPr lang="en-US" sz="2400"/>
              <a:t>getting to muscles faster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4821238" y="2362200"/>
            <a:ext cx="346075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u="sng"/>
              <a:t>Student B</a:t>
            </a:r>
          </a:p>
          <a:p>
            <a:pPr algn="ctr"/>
            <a:r>
              <a:rPr lang="en-US" sz="2400"/>
              <a:t>claims more clothespin</a:t>
            </a:r>
          </a:p>
          <a:p>
            <a:pPr algn="ctr"/>
            <a:r>
              <a:rPr lang="en-US" sz="2400"/>
              <a:t>squeezes in 1 minute if</a:t>
            </a:r>
          </a:p>
          <a:p>
            <a:pPr algn="ctr"/>
            <a:r>
              <a:rPr lang="en-US" sz="2400"/>
              <a:t>rests 1</a:t>
            </a:r>
            <a:r>
              <a:rPr lang="en-US" sz="2400" baseline="30000"/>
              <a:t>st</a:t>
            </a:r>
            <a:r>
              <a:rPr lang="en-US" sz="2400"/>
              <a:t> – exercise uses</a:t>
            </a:r>
          </a:p>
          <a:p>
            <a:pPr algn="ctr"/>
            <a:r>
              <a:rPr lang="en-US" sz="2400"/>
              <a:t>energy - resting person</a:t>
            </a:r>
          </a:p>
          <a:p>
            <a:pPr algn="ctr"/>
            <a:r>
              <a:rPr lang="en-US" sz="2400"/>
              <a:t>will have more energy</a:t>
            </a: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661988" y="5105400"/>
            <a:ext cx="77962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000"/>
              <a:t>conduct a controlled experiment to determine</a:t>
            </a:r>
          </a:p>
          <a:p>
            <a:pPr algn="ctr"/>
            <a:r>
              <a:rPr lang="en-US" sz="3000"/>
              <a:t>which claim is correct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mtClean="0"/>
              <a:t>Making Connections – </a:t>
            </a:r>
            <a:r>
              <a:rPr lang="en-US" sz="2400" smtClean="0"/>
              <a:t>Part B: Investigating Claims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1295400"/>
            <a:ext cx="3810000" cy="68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Experimental Design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457200" y="2133600"/>
            <a:ext cx="76088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u="sng"/>
              <a:t>Question:</a:t>
            </a:r>
            <a:r>
              <a:rPr lang="en-US" sz="2400"/>
              <a:t>  Can you squeeze a clothespin more</a:t>
            </a:r>
          </a:p>
          <a:p>
            <a:r>
              <a:rPr lang="en-US" sz="2400"/>
              <a:t>times in one minute if you exercise or rest beforehand?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457200" y="3276600"/>
            <a:ext cx="75961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u="sng"/>
              <a:t>Hypothesis:</a:t>
            </a:r>
            <a:r>
              <a:rPr lang="en-US" sz="2400"/>
              <a:t>  (tentative statement about the expected</a:t>
            </a:r>
          </a:p>
          <a:p>
            <a:r>
              <a:rPr lang="en-US" sz="2400"/>
              <a:t>relationship between the variables) You can squeeze a</a:t>
            </a:r>
          </a:p>
          <a:p>
            <a:r>
              <a:rPr lang="en-US" sz="2400"/>
              <a:t>clothespin more times in one minute if you rest first.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457200" y="4876800"/>
            <a:ext cx="7315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u="sng"/>
              <a:t>Title:</a:t>
            </a:r>
            <a:r>
              <a:rPr lang="en-US" sz="2400"/>
              <a:t>  The Effect of Exercise and Rest on Clothespin</a:t>
            </a:r>
          </a:p>
          <a:p>
            <a:r>
              <a:rPr lang="en-US" sz="2400"/>
              <a:t>Squeezing Rate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mtClean="0"/>
              <a:t>Making Connections – </a:t>
            </a:r>
            <a:r>
              <a:rPr lang="en-US" sz="2400" smtClean="0"/>
              <a:t>Part B: Investigating Claims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1219200"/>
            <a:ext cx="3733800" cy="68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Experimental Design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533400" y="1905000"/>
            <a:ext cx="82311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u="sng"/>
              <a:t>Dependent variable:</a:t>
            </a:r>
            <a:r>
              <a:rPr lang="en-US" sz="2400"/>
              <a:t>  (what you measure) number of times</a:t>
            </a:r>
          </a:p>
          <a:p>
            <a:r>
              <a:rPr lang="en-US" sz="2400"/>
              <a:t>the clothespin can be squeezed in one minute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533400" y="3048000"/>
            <a:ext cx="7550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u="sng"/>
              <a:t>Independent variable:</a:t>
            </a:r>
            <a:r>
              <a:rPr lang="en-US" sz="2400"/>
              <a:t>  (the one we vary to see how it</a:t>
            </a:r>
          </a:p>
          <a:p>
            <a:r>
              <a:rPr lang="en-US" sz="2400"/>
              <a:t>affects the dependent variable) amount of exercise</a:t>
            </a: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609600" y="42672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2400"/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517525" y="4078288"/>
            <a:ext cx="73612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u="sng"/>
              <a:t>Variables that must be controlled (kept constant):</a:t>
            </a:r>
            <a:endParaRPr lang="en-US" sz="2400"/>
          </a:p>
          <a:p>
            <a:r>
              <a:rPr lang="en-US" sz="2400"/>
              <a:t>	type of clothespin		fingers used</a:t>
            </a:r>
          </a:p>
          <a:p>
            <a:r>
              <a:rPr lang="en-US" sz="2400"/>
              <a:t>	time of exercise/rest		time of squeezing</a:t>
            </a:r>
          </a:p>
          <a:p>
            <a:r>
              <a:rPr lang="en-US" sz="2400"/>
              <a:t>	same hand for each trial	</a:t>
            </a:r>
            <a:endParaRPr lang="en-US" sz="2400" b="1" u="sng"/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111125" y="5715000"/>
            <a:ext cx="8880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* use maximum sample size and number of trials in experiment *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mtClean="0"/>
              <a:t>Making Connections – </a:t>
            </a:r>
            <a:r>
              <a:rPr lang="en-US" sz="2400" smtClean="0"/>
              <a:t>Part B: Investigating Claims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066800"/>
            <a:ext cx="3810000" cy="533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Experimental Design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228600" y="1600200"/>
            <a:ext cx="8067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/>
              <a:t> half of class rests and half of class exercises – then all</a:t>
            </a:r>
          </a:p>
          <a:p>
            <a:r>
              <a:rPr lang="en-US" sz="2400"/>
              <a:t>	count number of clothespin squeezes in one minute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3946525" y="2376488"/>
            <a:ext cx="717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OR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258763" y="2743200"/>
            <a:ext cx="85804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/>
              <a:t> whole class rests and counts number of clothespin squeezes</a:t>
            </a:r>
          </a:p>
          <a:p>
            <a:r>
              <a:rPr lang="en-US" sz="2400"/>
              <a:t>	in one minute – then whole class exercises and counts</a:t>
            </a:r>
          </a:p>
          <a:p>
            <a:r>
              <a:rPr lang="en-US" sz="2400"/>
              <a:t>	number of clothespin squeezes</a:t>
            </a:r>
          </a:p>
        </p:txBody>
      </p:sp>
      <p:pic>
        <p:nvPicPr>
          <p:cNvPr id="90119" name="Picture 7" descr="DSCN018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0"/>
            <a:ext cx="2895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0" name="Picture 8" descr="DSCN01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86200"/>
            <a:ext cx="2895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Making Connections – </a:t>
            </a:r>
            <a:r>
              <a:rPr lang="en-US" sz="2400" smtClean="0"/>
              <a:t>Part B: Investigating Claims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429000" y="1108075"/>
            <a:ext cx="225583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000"/>
              <a:t>Final Report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471488" y="2286000"/>
            <a:ext cx="8291512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/>
              <a:t> Title</a:t>
            </a:r>
          </a:p>
          <a:p>
            <a:pPr>
              <a:buFontTx/>
              <a:buChar char="•"/>
            </a:pPr>
            <a:r>
              <a:rPr lang="en-US" sz="2400"/>
              <a:t> Hypothesis</a:t>
            </a:r>
          </a:p>
          <a:p>
            <a:pPr>
              <a:buFontTx/>
              <a:buChar char="•"/>
            </a:pPr>
            <a:r>
              <a:rPr lang="en-US" sz="2400"/>
              <a:t> Materials and Methods – materials used and what you did</a:t>
            </a:r>
          </a:p>
          <a:p>
            <a:pPr>
              <a:buFontTx/>
              <a:buChar char="•"/>
            </a:pPr>
            <a:r>
              <a:rPr lang="en-US" sz="2400"/>
              <a:t> Data Collected – includes data tables and graphs</a:t>
            </a:r>
          </a:p>
          <a:p>
            <a:pPr>
              <a:buFontTx/>
              <a:buChar char="•"/>
            </a:pPr>
            <a:r>
              <a:rPr lang="en-US" sz="2400"/>
              <a:t> Discussion and Conclusions – does data support or refute</a:t>
            </a:r>
          </a:p>
          <a:p>
            <a:r>
              <a:rPr lang="en-US" sz="2400"/>
              <a:t>	hypothesis and explanation</a:t>
            </a:r>
          </a:p>
          <a:p>
            <a:pPr>
              <a:buFontTx/>
              <a:buChar char="•"/>
            </a:pPr>
            <a:r>
              <a:rPr lang="en-US" sz="2400"/>
              <a:t> Suggestions for Improvement – sources of error, variables</a:t>
            </a:r>
          </a:p>
          <a:p>
            <a:r>
              <a:rPr lang="en-US" sz="2400"/>
              <a:t>	that must be controlled and that influenced outcome</a:t>
            </a:r>
          </a:p>
          <a:p>
            <a:pPr>
              <a:buFontTx/>
              <a:buChar char="•"/>
            </a:pPr>
            <a:r>
              <a:rPr lang="en-US" sz="2400"/>
              <a:t> Suggestions for further research – new research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Making Connections – </a:t>
            </a:r>
            <a:r>
              <a:rPr lang="en-US" sz="2400" smtClean="0"/>
              <a:t>Part B: Investigating Claims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352800" y="1031875"/>
            <a:ext cx="23399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000"/>
              <a:t>Peer Review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501650" y="1676400"/>
            <a:ext cx="6584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Defending findings and conclusions to peers:	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1676400" y="2590800"/>
            <a:ext cx="298608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/>
              <a:t> presentation</a:t>
            </a:r>
          </a:p>
          <a:p>
            <a:pPr>
              <a:buFontTx/>
              <a:buChar char="•"/>
            </a:pPr>
            <a:r>
              <a:rPr lang="en-US" sz="2400"/>
              <a:t> address final report</a:t>
            </a:r>
          </a:p>
          <a:p>
            <a:pPr>
              <a:buFontTx/>
              <a:buChar char="•"/>
            </a:pPr>
            <a:r>
              <a:rPr lang="en-US" sz="2400"/>
              <a:t> answer questions</a:t>
            </a:r>
          </a:p>
          <a:p>
            <a:pPr>
              <a:buFontTx/>
              <a:buChar char="•"/>
            </a:pPr>
            <a:r>
              <a:rPr lang="en-US" sz="2400"/>
              <a:t> visual aids</a:t>
            </a:r>
          </a:p>
        </p:txBody>
      </p:sp>
      <p:pic>
        <p:nvPicPr>
          <p:cNvPr id="21516" name="Picture 12" descr="class_presentat"/>
          <p:cNvPicPr>
            <a:picLocks noChangeAspect="1" noChangeArrowheads="1"/>
          </p:cNvPicPr>
          <p:nvPr/>
        </p:nvPicPr>
        <p:blipFill>
          <a:blip r:embed="rId3" cstate="print"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0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533400" y="4953000"/>
            <a:ext cx="79835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Results and conclusions accepted if they can be repeated</a:t>
            </a:r>
          </a:p>
          <a:p>
            <a:pPr algn="ctr"/>
            <a:r>
              <a:rPr lang="en-US" sz="2400"/>
              <a:t>by other scientists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Diffusion Through A Membrane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1219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u="sng" dirty="0" smtClean="0"/>
              <a:t>indicator</a:t>
            </a:r>
            <a:r>
              <a:rPr lang="en-US" dirty="0" smtClean="0"/>
              <a:t> – chemically indicates if a substance is present by changing color</a:t>
            </a:r>
          </a:p>
        </p:txBody>
      </p:sp>
      <p:pic>
        <p:nvPicPr>
          <p:cNvPr id="5124" name="Picture 5" descr="DSCN005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21717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DSCN005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05000"/>
            <a:ext cx="21717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 descr="DSCN0058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1"/>
          <a:stretch>
            <a:fillRect/>
          </a:stretch>
        </p:blipFill>
        <p:spPr bwMode="auto">
          <a:xfrm>
            <a:off x="5334000" y="1828800"/>
            <a:ext cx="27432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DSCN0060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386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381000" y="4876800"/>
            <a:ext cx="4724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u="sng"/>
              <a:t>iodine</a:t>
            </a:r>
            <a:r>
              <a:rPr lang="en-US" sz="2000"/>
              <a:t> = starch indicator solution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 b="1" u="sng"/>
              <a:t>Benedict’s solution </a:t>
            </a:r>
            <a:r>
              <a:rPr lang="en-US" sz="2000"/>
              <a:t>= glucose indicator solution – must be heated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5181600"/>
          </a:xfrm>
          <a:noFill/>
          <a:ln/>
        </p:spPr>
        <p:txBody>
          <a:bodyPr/>
          <a:lstStyle/>
          <a:p>
            <a:pPr algn="ctr"/>
            <a:r>
              <a:rPr lang="en-US" sz="9600" smtClean="0"/>
              <a:t/>
            </a:r>
            <a:br>
              <a:rPr lang="en-US" sz="9600" smtClean="0"/>
            </a:br>
            <a:r>
              <a:rPr lang="en-US" sz="9600" smtClean="0"/>
              <a:t>Beaks of Finches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Beaks of Finches</a:t>
            </a:r>
          </a:p>
        </p:txBody>
      </p:sp>
      <p:pic>
        <p:nvPicPr>
          <p:cNvPr id="91141" name="Picture 5" descr="galpnew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153400" cy="341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2" name="Picture 6" descr="darwin-7855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4800"/>
            <a:ext cx="12668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3" name="Picture 7" descr="darw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"/>
            <a:ext cx="11334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4098925" y="1106488"/>
            <a:ext cx="12366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Charles</a:t>
            </a:r>
          </a:p>
          <a:p>
            <a:r>
              <a:rPr lang="en-US" sz="2400"/>
              <a:t>Darwin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Beaks of Finches</a:t>
            </a:r>
          </a:p>
        </p:txBody>
      </p:sp>
      <p:pic>
        <p:nvPicPr>
          <p:cNvPr id="92170" name="Picture 10" descr="FinchTyp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838200"/>
            <a:ext cx="4343400" cy="514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381000" y="1749425"/>
            <a:ext cx="3827463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Darwin’s finches show</a:t>
            </a:r>
          </a:p>
          <a:p>
            <a:r>
              <a:rPr lang="en-US" sz="2800"/>
              <a:t>great </a:t>
            </a:r>
            <a:r>
              <a:rPr lang="en-US" sz="2800" b="1" u="sng"/>
              <a:t>variation</a:t>
            </a:r>
            <a:r>
              <a:rPr lang="en-US" sz="2800"/>
              <a:t> in beak</a:t>
            </a:r>
          </a:p>
          <a:p>
            <a:r>
              <a:rPr lang="en-US" sz="2800" b="1" u="sng"/>
              <a:t>adaptations</a:t>
            </a:r>
            <a:r>
              <a:rPr lang="en-US" sz="2800"/>
              <a:t> – shapes</a:t>
            </a:r>
          </a:p>
          <a:p>
            <a:r>
              <a:rPr lang="en-US" sz="2800"/>
              <a:t>and sizes - due to</a:t>
            </a:r>
          </a:p>
          <a:p>
            <a:r>
              <a:rPr lang="en-US" sz="2800"/>
              <a:t>isolation of bird</a:t>
            </a:r>
          </a:p>
          <a:p>
            <a:r>
              <a:rPr lang="en-US" sz="2800"/>
              <a:t>populations on islands</a:t>
            </a:r>
          </a:p>
          <a:p>
            <a:r>
              <a:rPr lang="en-US" sz="2800"/>
              <a:t>with different kinds and</a:t>
            </a:r>
          </a:p>
          <a:p>
            <a:r>
              <a:rPr lang="en-US" sz="2800"/>
              <a:t>amounts of food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Beaks of Finches</a:t>
            </a:r>
          </a:p>
        </p:txBody>
      </p:sp>
      <p:pic>
        <p:nvPicPr>
          <p:cNvPr id="93192" name="Picture 5" descr="DSCN002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381000"/>
            <a:ext cx="4800600" cy="3598863"/>
          </a:xfrm>
          <a:noFill/>
          <a:ln/>
        </p:spPr>
      </p:pic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457200" y="4371975"/>
            <a:ext cx="65532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/>
              <a:t> </a:t>
            </a:r>
            <a:r>
              <a:rPr lang="en-US" sz="2800"/>
              <a:t>different tools represent different beaks</a:t>
            </a:r>
          </a:p>
          <a:p>
            <a:pPr>
              <a:buFontTx/>
              <a:buChar char="•"/>
            </a:pPr>
            <a:r>
              <a:rPr lang="en-US" sz="2800"/>
              <a:t> seeds (small and large) represent food</a:t>
            </a:r>
          </a:p>
          <a:p>
            <a:pPr>
              <a:buFontTx/>
              <a:buChar char="•"/>
            </a:pPr>
            <a:r>
              <a:rPr lang="en-US" sz="2800"/>
              <a:t> tray represents the island</a:t>
            </a:r>
          </a:p>
          <a:p>
            <a:pPr>
              <a:buFontTx/>
              <a:buChar char="•"/>
            </a:pPr>
            <a:r>
              <a:rPr lang="en-US" sz="2800"/>
              <a:t> cup represents finch stomach</a:t>
            </a:r>
          </a:p>
        </p:txBody>
      </p:sp>
      <p:pic>
        <p:nvPicPr>
          <p:cNvPr id="93194" name="Picture 10" descr="DSCN02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37338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Beaks of Finches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98463" y="1284288"/>
            <a:ext cx="8288337" cy="308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u="sng"/>
              <a:t>Round One: No Competition, Original Island</a:t>
            </a:r>
          </a:p>
          <a:p>
            <a:pPr>
              <a:buFontTx/>
              <a:buChar char="•"/>
            </a:pPr>
            <a:r>
              <a:rPr lang="en-US" sz="2800"/>
              <a:t> feeding with no competition - one person at a time</a:t>
            </a:r>
          </a:p>
          <a:p>
            <a:pPr>
              <a:buFontTx/>
              <a:buChar char="•"/>
            </a:pPr>
            <a:r>
              <a:rPr lang="en-US" sz="2800"/>
              <a:t> feeding on small seeds</a:t>
            </a:r>
          </a:p>
          <a:p>
            <a:pPr>
              <a:buFontTx/>
              <a:buChar char="•"/>
            </a:pPr>
            <a:r>
              <a:rPr lang="en-US" sz="2800"/>
              <a:t> as many as possible in given time</a:t>
            </a:r>
          </a:p>
          <a:p>
            <a:pPr>
              <a:buFontTx/>
              <a:buChar char="•"/>
            </a:pPr>
            <a:r>
              <a:rPr lang="en-US" sz="2800"/>
              <a:t> repeated twice with each person = 4 trials total</a:t>
            </a:r>
          </a:p>
          <a:p>
            <a:pPr>
              <a:buFontTx/>
              <a:buChar char="•"/>
            </a:pPr>
            <a:r>
              <a:rPr lang="en-US" sz="2800"/>
              <a:t> average of 13 or greater survived</a:t>
            </a:r>
          </a:p>
          <a:p>
            <a:pPr>
              <a:buFontTx/>
              <a:buChar char="•"/>
            </a:pPr>
            <a:r>
              <a:rPr lang="en-US" sz="2800"/>
              <a:t> average of less than 13 moved to new island</a:t>
            </a:r>
          </a:p>
        </p:txBody>
      </p:sp>
      <p:pic>
        <p:nvPicPr>
          <p:cNvPr id="25606" name="Picture 6" descr="DSCN02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85"/>
          <a:stretch>
            <a:fillRect/>
          </a:stretch>
        </p:blipFill>
        <p:spPr bwMode="auto">
          <a:xfrm>
            <a:off x="685800" y="4495800"/>
            <a:ext cx="2776538" cy="20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459288"/>
            <a:ext cx="3733800" cy="201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Beaks of Finches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517525" y="14112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2400"/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228600" y="1905000"/>
            <a:ext cx="5399088" cy="28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600" u="sng"/>
              <a:t>Round Two: Competition</a:t>
            </a:r>
          </a:p>
          <a:p>
            <a:pPr>
              <a:buFontTx/>
              <a:buChar char="•"/>
            </a:pPr>
            <a:r>
              <a:rPr lang="en-US" sz="2600"/>
              <a:t> on original island with small</a:t>
            </a:r>
          </a:p>
          <a:p>
            <a:r>
              <a:rPr lang="en-US" sz="2600"/>
              <a:t>	seeds (if survived round 1)</a:t>
            </a:r>
          </a:p>
          <a:p>
            <a:pPr>
              <a:buFontTx/>
              <a:buChar char="•"/>
            </a:pPr>
            <a:r>
              <a:rPr lang="en-US" sz="2600"/>
              <a:t> on new island with large seeds</a:t>
            </a:r>
          </a:p>
          <a:p>
            <a:r>
              <a:rPr lang="en-US" sz="2600"/>
              <a:t>	(if did not survive round 1)</a:t>
            </a:r>
          </a:p>
          <a:p>
            <a:pPr>
              <a:buFontTx/>
              <a:buChar char="•"/>
            </a:pPr>
            <a:r>
              <a:rPr lang="en-US" sz="2600"/>
              <a:t> competition – feeding with</a:t>
            </a:r>
          </a:p>
          <a:p>
            <a:r>
              <a:rPr lang="en-US" sz="2600"/>
              <a:t>	another team from same dish</a:t>
            </a:r>
          </a:p>
        </p:txBody>
      </p:sp>
      <p:pic>
        <p:nvPicPr>
          <p:cNvPr id="26641" name="Picture 4" descr="DSCN00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05000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457200" y="1066800"/>
            <a:ext cx="80994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u="sng"/>
              <a:t>competition</a:t>
            </a:r>
            <a:r>
              <a:rPr lang="en-US" sz="2400"/>
              <a:t> – interaction between two or more individuals</a:t>
            </a:r>
          </a:p>
          <a:p>
            <a:r>
              <a:rPr lang="en-US" sz="2400"/>
              <a:t>to obtain a resource that is in limited supply</a:t>
            </a:r>
          </a:p>
        </p:txBody>
      </p:sp>
      <p:pic>
        <p:nvPicPr>
          <p:cNvPr id="26643" name="Picture 4" descr="DSCN00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62400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24400"/>
            <a:ext cx="4267200" cy="183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Beaks of Finches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92113" y="1231900"/>
            <a:ext cx="8447087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600" u="sng"/>
              <a:t>Round Three: Increased Competition</a:t>
            </a:r>
          </a:p>
          <a:p>
            <a:pPr>
              <a:buFontTx/>
              <a:buChar char="•"/>
            </a:pPr>
            <a:r>
              <a:rPr lang="en-US" sz="2600"/>
              <a:t> competing with all other species left on your island</a:t>
            </a:r>
          </a:p>
          <a:p>
            <a:pPr>
              <a:buFontTx/>
              <a:buChar char="•"/>
            </a:pPr>
            <a:r>
              <a:rPr lang="en-US" sz="2600"/>
              <a:t> all successful at feeding on small seeds at one dish</a:t>
            </a:r>
          </a:p>
          <a:p>
            <a:pPr>
              <a:buFontTx/>
              <a:buChar char="•"/>
            </a:pPr>
            <a:r>
              <a:rPr lang="en-US" sz="2600"/>
              <a:t> all successful at feeding on large seeds at another dish</a:t>
            </a:r>
          </a:p>
        </p:txBody>
      </p:sp>
      <p:pic>
        <p:nvPicPr>
          <p:cNvPr id="27654" name="Picture 6" descr="DSCN027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3386138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00400"/>
            <a:ext cx="4171950" cy="242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Beaks of Finches</a:t>
            </a:r>
          </a:p>
        </p:txBody>
      </p:sp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533400" y="990600"/>
            <a:ext cx="8716963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This activity simulates concepts involved in</a:t>
            </a:r>
          </a:p>
          <a:p>
            <a:r>
              <a:rPr lang="en-US" sz="2800"/>
              <a:t>	natural selection:</a:t>
            </a:r>
          </a:p>
          <a:p>
            <a:endParaRPr lang="en-US" sz="2800"/>
          </a:p>
          <a:p>
            <a:r>
              <a:rPr lang="en-US" sz="2800" b="1" u="sng"/>
              <a:t>variation</a:t>
            </a:r>
            <a:r>
              <a:rPr lang="en-US" sz="2800"/>
              <a:t> – different beak types and seed sizes</a:t>
            </a:r>
          </a:p>
          <a:p>
            <a:r>
              <a:rPr lang="en-US" sz="2800" b="1" u="sng"/>
              <a:t>competition</a:t>
            </a:r>
            <a:r>
              <a:rPr lang="en-US" sz="2800"/>
              <a:t> – more than one bird feeding at a time</a:t>
            </a:r>
          </a:p>
          <a:p>
            <a:r>
              <a:rPr lang="en-US" sz="2800" b="1" u="sng"/>
              <a:t>struggle for survival</a:t>
            </a:r>
            <a:r>
              <a:rPr lang="en-US" sz="2800"/>
              <a:t> – each bird trying to get enough</a:t>
            </a:r>
          </a:p>
          <a:p>
            <a:r>
              <a:rPr lang="en-US" sz="2800"/>
              <a:t>	to survive</a:t>
            </a:r>
          </a:p>
          <a:p>
            <a:r>
              <a:rPr lang="en-US" sz="2800" b="1" u="sng"/>
              <a:t>adaptation</a:t>
            </a:r>
            <a:r>
              <a:rPr lang="en-US" sz="2800"/>
              <a:t> – particular characteristics of each beak</a:t>
            </a:r>
          </a:p>
          <a:p>
            <a:r>
              <a:rPr lang="en-US" sz="2800" b="1" u="sng"/>
              <a:t>environment</a:t>
            </a:r>
            <a:r>
              <a:rPr lang="en-US" sz="2800"/>
              <a:t> – the birds, food and island</a:t>
            </a:r>
          </a:p>
          <a:p>
            <a:r>
              <a:rPr lang="en-US" sz="2800" b="1" u="sng"/>
              <a:t>selecting agent</a:t>
            </a:r>
            <a:r>
              <a:rPr lang="en-US" sz="2800"/>
              <a:t> – the size of seed available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Beaks of Finches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28600" y="990600"/>
            <a:ext cx="8939213" cy="564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/>
              <a:t>Overall:</a:t>
            </a:r>
          </a:p>
          <a:p>
            <a:pPr>
              <a:buFontTx/>
              <a:buChar char="•"/>
            </a:pPr>
            <a:r>
              <a:rPr lang="en-US" sz="2800"/>
              <a:t> some birds had beaks that allowed them to survive</a:t>
            </a:r>
          </a:p>
          <a:p>
            <a:r>
              <a:rPr lang="en-US" sz="2800"/>
              <a:t>	on small seeds</a:t>
            </a:r>
          </a:p>
          <a:p>
            <a:r>
              <a:rPr lang="en-US" sz="2800"/>
              <a:t>	- if a bird survives it can reproduce</a:t>
            </a:r>
          </a:p>
          <a:p>
            <a:r>
              <a:rPr lang="en-US" sz="2800"/>
              <a:t>	- it may then pass its traits on to its offspring</a:t>
            </a:r>
          </a:p>
          <a:p>
            <a:pPr>
              <a:buFontTx/>
              <a:buChar char="•"/>
            </a:pPr>
            <a:r>
              <a:rPr lang="en-US" sz="2800"/>
              <a:t> other birds could not survive on small seeds,</a:t>
            </a:r>
          </a:p>
          <a:p>
            <a:r>
              <a:rPr lang="en-US" sz="2800"/>
              <a:t>	but could survive on large seeds</a:t>
            </a:r>
          </a:p>
          <a:p>
            <a:pPr>
              <a:buFontTx/>
              <a:buChar char="•"/>
            </a:pPr>
            <a:r>
              <a:rPr lang="en-US" sz="2800"/>
              <a:t> still other birds could not survive on either size seed</a:t>
            </a:r>
          </a:p>
          <a:p>
            <a:pPr>
              <a:buFontTx/>
              <a:buChar char="•"/>
            </a:pPr>
            <a:r>
              <a:rPr lang="en-US" sz="2800"/>
              <a:t> over time </a:t>
            </a:r>
            <a:r>
              <a:rPr lang="en-US" sz="2800" b="1" u="sng"/>
              <a:t>adaptive radiation</a:t>
            </a:r>
            <a:r>
              <a:rPr lang="en-US" sz="2800"/>
              <a:t> occurred  - new</a:t>
            </a:r>
          </a:p>
          <a:p>
            <a:r>
              <a:rPr lang="en-US" sz="2800"/>
              <a:t>	species evolved from a common ancestor – each </a:t>
            </a:r>
          </a:p>
          <a:p>
            <a:r>
              <a:rPr lang="en-US" sz="2800"/>
              <a:t>	new species occupies a different habitat or</a:t>
            </a:r>
          </a:p>
          <a:p>
            <a:r>
              <a:rPr lang="en-US" sz="2800"/>
              <a:t>	ecological niche (in this case with different food)</a:t>
            </a:r>
          </a:p>
          <a:p>
            <a:endParaRPr lang="en-US" sz="28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Beaks of Finches</a:t>
            </a:r>
          </a:p>
        </p:txBody>
      </p:sp>
      <p:pic>
        <p:nvPicPr>
          <p:cNvPr id="99334" name="Picture 6" descr="finches-whe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4953000" cy="430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5" name="Picture 7" descr="darwinfinch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48025"/>
            <a:ext cx="27432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5334000" y="228600"/>
            <a:ext cx="372745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Different finches have</a:t>
            </a:r>
          </a:p>
          <a:p>
            <a:r>
              <a:rPr lang="en-US" sz="2400"/>
              <a:t>beaks with different</a:t>
            </a:r>
          </a:p>
          <a:p>
            <a:r>
              <a:rPr lang="en-US" sz="2400"/>
              <a:t>characteristics that allow</a:t>
            </a:r>
          </a:p>
          <a:p>
            <a:r>
              <a:rPr lang="en-US" sz="2400"/>
              <a:t>them to compete</a:t>
            </a:r>
          </a:p>
          <a:p>
            <a:r>
              <a:rPr lang="en-US" sz="2400"/>
              <a:t>successfully on different</a:t>
            </a:r>
          </a:p>
          <a:p>
            <a:r>
              <a:rPr lang="en-US" sz="2400"/>
              <a:t>types of food – each</a:t>
            </a:r>
          </a:p>
          <a:p>
            <a:r>
              <a:rPr lang="en-US" sz="2400"/>
              <a:t>species has its own niche,</a:t>
            </a:r>
          </a:p>
          <a:p>
            <a:r>
              <a:rPr lang="en-US" sz="2400"/>
              <a:t>which limits competition</a:t>
            </a:r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136525" y="5181600"/>
            <a:ext cx="85201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In order for a species to survive, the appropriate type</a:t>
            </a:r>
          </a:p>
          <a:p>
            <a:r>
              <a:rPr lang="en-US" sz="2800"/>
              <a:t>of food must be available.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39825"/>
          </a:xfrm>
        </p:spPr>
        <p:txBody>
          <a:bodyPr/>
          <a:lstStyle/>
          <a:p>
            <a:r>
              <a:rPr lang="en-US" smtClean="0"/>
              <a:t>Diffusion Through A Membrane</a:t>
            </a:r>
          </a:p>
        </p:txBody>
      </p:sp>
      <p:sp>
        <p:nvSpPr>
          <p:cNvPr id="6147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05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u="sng" smtClean="0"/>
              <a:t>diffusion</a:t>
            </a:r>
            <a:r>
              <a:rPr lang="en-US" smtClean="0"/>
              <a:t> – movement of molecules from a region of high concentration to a region of low concentration – no energy needed (passive transport)</a:t>
            </a:r>
          </a:p>
        </p:txBody>
      </p:sp>
      <p:pic>
        <p:nvPicPr>
          <p:cNvPr id="6148" name="Picture 4" descr="http://img.search.com/thumb/1/15/Diffusion.en.jpg/400px-Diffusion.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657600"/>
            <a:ext cx="52197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5181600"/>
          </a:xfrm>
          <a:noFill/>
          <a:ln/>
        </p:spPr>
        <p:txBody>
          <a:bodyPr/>
          <a:lstStyle/>
          <a:p>
            <a:pPr algn="ctr"/>
            <a:r>
              <a:rPr lang="en-US" sz="9600" smtClean="0"/>
              <a:t/>
            </a:r>
            <a:br>
              <a:rPr lang="en-US" sz="9600" smtClean="0"/>
            </a:br>
            <a:r>
              <a:rPr lang="en-US" sz="9600" smtClean="0"/>
              <a:t>Relationships and Biodiversity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Relationships and Biodiversity</a:t>
            </a:r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457200" y="1600200"/>
            <a:ext cx="8382000" cy="447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3200" i="1"/>
              <a:t> Botana curus</a:t>
            </a:r>
            <a:r>
              <a:rPr lang="en-US" sz="3200"/>
              <a:t> – hypothetical plant</a:t>
            </a:r>
          </a:p>
          <a:p>
            <a:pPr>
              <a:buFontTx/>
              <a:buChar char="•"/>
            </a:pPr>
            <a:r>
              <a:rPr lang="en-US" sz="3200"/>
              <a:t> used to make Curol – for treating cancer</a:t>
            </a:r>
          </a:p>
          <a:p>
            <a:pPr>
              <a:buFontTx/>
              <a:buChar char="•"/>
            </a:pPr>
            <a:r>
              <a:rPr lang="en-US" sz="3200"/>
              <a:t> </a:t>
            </a:r>
            <a:r>
              <a:rPr lang="en-US" sz="3200" i="1"/>
              <a:t>Botana curus</a:t>
            </a:r>
            <a:r>
              <a:rPr lang="en-US" sz="3200"/>
              <a:t> – endangered, grows slowly</a:t>
            </a:r>
          </a:p>
          <a:p>
            <a:pPr>
              <a:buFontTx/>
              <a:buChar char="•"/>
            </a:pPr>
            <a:r>
              <a:rPr lang="en-US" sz="3200"/>
              <a:t> related species: X, Y and Z</a:t>
            </a:r>
          </a:p>
          <a:p>
            <a:pPr>
              <a:buFontTx/>
              <a:buChar char="•"/>
            </a:pPr>
            <a:r>
              <a:rPr lang="en-US" sz="3200"/>
              <a:t> will determine which is most closely related to </a:t>
            </a:r>
            <a:r>
              <a:rPr lang="en-US" sz="3200" i="1"/>
              <a:t>Botana Curus</a:t>
            </a:r>
            <a:r>
              <a:rPr lang="en-US" sz="3200"/>
              <a:t> using structural and molecular evidence</a:t>
            </a:r>
          </a:p>
          <a:p>
            <a:pPr>
              <a:buFontTx/>
              <a:buChar char="•"/>
            </a:pPr>
            <a:r>
              <a:rPr lang="en-US" sz="3200"/>
              <a:t> will decide which species (X, Y or Z) is most likely to produce Curol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Relationships and Biodiversity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28600" y="1317625"/>
            <a:ext cx="7194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u="sng"/>
              <a:t>Structural Evidence – Test 1:</a:t>
            </a:r>
          </a:p>
          <a:p>
            <a:r>
              <a:rPr lang="en-US" sz="3600" u="sng"/>
              <a:t>Structural Characteristics of Plants</a:t>
            </a:r>
          </a:p>
        </p:txBody>
      </p:sp>
      <p:pic>
        <p:nvPicPr>
          <p:cNvPr id="30727" name="Picture 7" descr="DSCN03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71800"/>
            <a:ext cx="18859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DSCN03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2971800"/>
            <a:ext cx="18859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9" name="Picture 9" descr="DSCN03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2971800"/>
            <a:ext cx="18859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0" name="Picture 10" descr="DSCN033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2971800"/>
            <a:ext cx="18859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Relationships and Biodiversity</a:t>
            </a:r>
          </a:p>
        </p:txBody>
      </p:sp>
      <p:sp>
        <p:nvSpPr>
          <p:cNvPr id="205827" name="Text Box 3"/>
          <p:cNvSpPr txBox="1">
            <a:spLocks noChangeArrowheads="1"/>
          </p:cNvSpPr>
          <p:nvPr/>
        </p:nvSpPr>
        <p:spPr bwMode="auto">
          <a:xfrm>
            <a:off x="365125" y="1185863"/>
            <a:ext cx="72199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u="sng"/>
              <a:t>Structural Evidence – Test 2:</a:t>
            </a:r>
          </a:p>
          <a:p>
            <a:r>
              <a:rPr lang="en-US" sz="3600" u="sng"/>
              <a:t>Structural Characteristics of Seeds</a:t>
            </a:r>
          </a:p>
        </p:txBody>
      </p:sp>
      <p:pic>
        <p:nvPicPr>
          <p:cNvPr id="205828" name="Picture 4" descr="DSCN03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0"/>
            <a:ext cx="21145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29" name="Picture 5" descr="DSCN03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67000"/>
            <a:ext cx="21145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30" name="Picture 6" descr="DSCN03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67000"/>
            <a:ext cx="21145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31" name="Picture 7" descr="DSCN03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667000"/>
            <a:ext cx="21145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Relationships and Biodiversity</a:t>
            </a:r>
          </a:p>
        </p:txBody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288925" y="957263"/>
            <a:ext cx="8159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u="sng"/>
              <a:t>Structural Evidence – Test 3: </a:t>
            </a:r>
          </a:p>
          <a:p>
            <a:r>
              <a:rPr lang="en-US" sz="3600" u="sng"/>
              <a:t>Microscopic Internal Structure of Stems</a:t>
            </a:r>
          </a:p>
        </p:txBody>
      </p:sp>
      <p:pic>
        <p:nvPicPr>
          <p:cNvPr id="207876" name="Picture 4" descr="DSCN03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953000"/>
            <a:ext cx="5410200" cy="169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3581400" y="2286000"/>
            <a:ext cx="54419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examined cross section</a:t>
            </a:r>
          </a:p>
          <a:p>
            <a:r>
              <a:rPr lang="en-US" sz="3600"/>
              <a:t>of stem under microscope</a:t>
            </a:r>
          </a:p>
          <a:p>
            <a:r>
              <a:rPr lang="en-US" sz="3600"/>
              <a:t>to determine arrangement</a:t>
            </a:r>
          </a:p>
          <a:p>
            <a:r>
              <a:rPr lang="en-US" sz="3600"/>
              <a:t>of vascular bundles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Relationships and Biodiversity</a:t>
            </a:r>
          </a:p>
        </p:txBody>
      </p:sp>
      <p:sp>
        <p:nvSpPr>
          <p:cNvPr id="209923" name="Text Box 3"/>
          <p:cNvSpPr txBox="1">
            <a:spLocks noChangeArrowheads="1"/>
          </p:cNvSpPr>
          <p:nvPr/>
        </p:nvSpPr>
        <p:spPr bwMode="auto">
          <a:xfrm>
            <a:off x="365125" y="1171575"/>
            <a:ext cx="8159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u="sng"/>
              <a:t>Structural Evidence – Test 3: </a:t>
            </a:r>
          </a:p>
          <a:p>
            <a:r>
              <a:rPr lang="en-US" sz="3600" u="sng"/>
              <a:t>Microscopic Internal Structure of Stems</a:t>
            </a:r>
          </a:p>
        </p:txBody>
      </p:sp>
      <p:pic>
        <p:nvPicPr>
          <p:cNvPr id="209926" name="Picture 6" descr="stem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600"/>
            <a:ext cx="2209800" cy="20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27" name="Picture 7" descr="stem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14600"/>
            <a:ext cx="2209800" cy="20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2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181768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2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2514600"/>
            <a:ext cx="1817687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930" name="Text Box 10"/>
          <p:cNvSpPr txBox="1">
            <a:spLocks noChangeArrowheads="1"/>
          </p:cNvSpPr>
          <p:nvPr/>
        </p:nvSpPr>
        <p:spPr bwMode="auto">
          <a:xfrm>
            <a:off x="76200" y="4611688"/>
            <a:ext cx="1981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i="1"/>
              <a:t>Botana curus</a:t>
            </a:r>
          </a:p>
          <a:p>
            <a:pPr algn="ctr"/>
            <a:r>
              <a:rPr lang="en-US" sz="2400"/>
              <a:t>scattered</a:t>
            </a:r>
          </a:p>
          <a:p>
            <a:pPr algn="ctr"/>
            <a:r>
              <a:rPr lang="en-US" sz="2400"/>
              <a:t>bundles</a:t>
            </a:r>
          </a:p>
        </p:txBody>
      </p:sp>
      <p:sp>
        <p:nvSpPr>
          <p:cNvPr id="209931" name="Text Box 11"/>
          <p:cNvSpPr txBox="1">
            <a:spLocks noChangeArrowheads="1"/>
          </p:cNvSpPr>
          <p:nvPr/>
        </p:nvSpPr>
        <p:spPr bwMode="auto">
          <a:xfrm>
            <a:off x="2557463" y="4603750"/>
            <a:ext cx="15573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Species X</a:t>
            </a:r>
          </a:p>
          <a:p>
            <a:pPr algn="ctr"/>
            <a:r>
              <a:rPr lang="en-US" sz="2400"/>
              <a:t>circular</a:t>
            </a:r>
          </a:p>
          <a:p>
            <a:pPr algn="ctr"/>
            <a:r>
              <a:rPr lang="en-US" sz="2400"/>
              <a:t>bundles</a:t>
            </a:r>
          </a:p>
        </p:txBody>
      </p:sp>
      <p:sp>
        <p:nvSpPr>
          <p:cNvPr id="209932" name="Text Box 12"/>
          <p:cNvSpPr txBox="1">
            <a:spLocks noChangeArrowheads="1"/>
          </p:cNvSpPr>
          <p:nvPr/>
        </p:nvSpPr>
        <p:spPr bwMode="auto">
          <a:xfrm>
            <a:off x="4995863" y="4611688"/>
            <a:ext cx="15573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Species Y</a:t>
            </a:r>
          </a:p>
          <a:p>
            <a:pPr algn="ctr"/>
            <a:r>
              <a:rPr lang="en-US" sz="2400"/>
              <a:t>circular</a:t>
            </a:r>
          </a:p>
          <a:p>
            <a:pPr algn="ctr"/>
            <a:r>
              <a:rPr lang="en-US" sz="2400"/>
              <a:t>bundles</a:t>
            </a:r>
          </a:p>
        </p:txBody>
      </p:sp>
      <p:sp>
        <p:nvSpPr>
          <p:cNvPr id="209933" name="Text Box 13"/>
          <p:cNvSpPr txBox="1">
            <a:spLocks noChangeArrowheads="1"/>
          </p:cNvSpPr>
          <p:nvPr/>
        </p:nvSpPr>
        <p:spPr bwMode="auto">
          <a:xfrm>
            <a:off x="7223125" y="4611688"/>
            <a:ext cx="15398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Species Z</a:t>
            </a:r>
          </a:p>
          <a:p>
            <a:pPr algn="ctr"/>
            <a:r>
              <a:rPr lang="en-US" sz="2400"/>
              <a:t>scattered</a:t>
            </a:r>
          </a:p>
          <a:p>
            <a:pPr algn="ctr"/>
            <a:r>
              <a:rPr lang="en-US" sz="2400"/>
              <a:t>bundles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Relationships and Biodiversity</a:t>
            </a:r>
          </a:p>
        </p:txBody>
      </p:sp>
      <p:sp>
        <p:nvSpPr>
          <p:cNvPr id="211971" name="Text Box 3"/>
          <p:cNvSpPr txBox="1">
            <a:spLocks noChangeArrowheads="1"/>
          </p:cNvSpPr>
          <p:nvPr/>
        </p:nvSpPr>
        <p:spPr bwMode="auto">
          <a:xfrm>
            <a:off x="914400" y="1952625"/>
            <a:ext cx="7269163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Hypothesis after examining</a:t>
            </a:r>
          </a:p>
          <a:p>
            <a:pPr algn="ctr"/>
            <a:r>
              <a:rPr lang="en-US"/>
              <a:t>structural evidence is that </a:t>
            </a:r>
          </a:p>
          <a:p>
            <a:pPr algn="ctr"/>
            <a:r>
              <a:rPr lang="en-US" i="1"/>
              <a:t>Botana curus</a:t>
            </a:r>
            <a:r>
              <a:rPr lang="en-US"/>
              <a:t> is most closely</a:t>
            </a:r>
          </a:p>
          <a:p>
            <a:pPr algn="ctr"/>
            <a:r>
              <a:rPr lang="en-US"/>
              <a:t>related to species Z.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Relationships and Biodiversity</a:t>
            </a:r>
          </a:p>
        </p:txBody>
      </p:sp>
      <p:sp>
        <p:nvSpPr>
          <p:cNvPr id="214019" name="Text Box 3"/>
          <p:cNvSpPr txBox="1">
            <a:spLocks noChangeArrowheads="1"/>
          </p:cNvSpPr>
          <p:nvPr/>
        </p:nvSpPr>
        <p:spPr bwMode="auto">
          <a:xfrm>
            <a:off x="654050" y="762000"/>
            <a:ext cx="6965950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u="sng"/>
              <a:t>Molecular Evidence – Test 4:</a:t>
            </a:r>
          </a:p>
          <a:p>
            <a:r>
              <a:rPr lang="en-US" sz="3200" u="sng"/>
              <a:t>Paper Chromatography to Separate</a:t>
            </a:r>
          </a:p>
          <a:p>
            <a:r>
              <a:rPr lang="en-US" sz="3200" u="sng"/>
              <a:t>Plant Pigments</a:t>
            </a:r>
          </a:p>
          <a:p>
            <a:endParaRPr lang="en-US" sz="3600"/>
          </a:p>
        </p:txBody>
      </p:sp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944563" y="2182813"/>
            <a:ext cx="6489700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u="sng"/>
              <a:t>pigments</a:t>
            </a:r>
            <a:r>
              <a:rPr lang="en-US" sz="2800"/>
              <a:t> – absorb sunlight in plants,</a:t>
            </a:r>
          </a:p>
          <a:p>
            <a:r>
              <a:rPr lang="en-US" sz="2800"/>
              <a:t>give plants color, ex: chlorophyll</a:t>
            </a:r>
          </a:p>
          <a:p>
            <a:pPr>
              <a:buFontTx/>
              <a:buChar char="•"/>
            </a:pPr>
            <a:r>
              <a:rPr lang="en-US" sz="2800"/>
              <a:t> pigments extracted from each species</a:t>
            </a:r>
          </a:p>
          <a:p>
            <a:pPr>
              <a:buFontTx/>
              <a:buChar char="•"/>
            </a:pPr>
            <a:r>
              <a:rPr lang="en-US" sz="2800"/>
              <a:t> placed on chromatography paper</a:t>
            </a:r>
          </a:p>
          <a:p>
            <a:pPr>
              <a:buFontTx/>
              <a:buChar char="•"/>
            </a:pPr>
            <a:r>
              <a:rPr lang="en-US" sz="2800"/>
              <a:t> chromatography paper placed in water</a:t>
            </a:r>
          </a:p>
        </p:txBody>
      </p:sp>
      <p:pic>
        <p:nvPicPr>
          <p:cNvPr id="2140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19600"/>
            <a:ext cx="2819400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02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19600"/>
            <a:ext cx="2971800" cy="222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Relationships and Biodiversity</a:t>
            </a:r>
          </a:p>
        </p:txBody>
      </p:sp>
      <p:pic>
        <p:nvPicPr>
          <p:cNvPr id="216067" name="Picture 3" descr="DSCN03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2514600" cy="188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068" name="Picture 4" descr="DSCN03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6670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069" name="Picture 5" descr="DSCN035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70535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074" name="Rectangle 10"/>
          <p:cNvSpPr>
            <a:spLocks noChangeArrowheads="1"/>
          </p:cNvSpPr>
          <p:nvPr/>
        </p:nvSpPr>
        <p:spPr bwMode="auto">
          <a:xfrm>
            <a:off x="838200" y="914400"/>
            <a:ext cx="7620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 u="sng"/>
              <a:t>Molecular Evidence – Test 4:</a:t>
            </a:r>
          </a:p>
          <a:p>
            <a:r>
              <a:rPr lang="en-US" sz="3600" u="sng"/>
              <a:t>Paper Chromatography to Separate</a:t>
            </a:r>
          </a:p>
          <a:p>
            <a:r>
              <a:rPr lang="en-US" sz="3600" u="sng"/>
              <a:t>Plant Pigments</a:t>
            </a:r>
          </a:p>
        </p:txBody>
      </p:sp>
      <p:pic>
        <p:nvPicPr>
          <p:cNvPr id="216075" name="Picture 11" descr="DSCN035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24400"/>
            <a:ext cx="23622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Relationships and Biodiversity</a:t>
            </a:r>
          </a:p>
        </p:txBody>
      </p:sp>
      <p:pic>
        <p:nvPicPr>
          <p:cNvPr id="218116" name="Picture 4" descr="DSCN03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117" name="Picture 5" descr="DSCN035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00600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118" name="Picture 6" descr="DSCN035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1465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533400" y="1108075"/>
            <a:ext cx="80772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 u="sng"/>
              <a:t>Molecular Evidence – Test 4:</a:t>
            </a:r>
          </a:p>
          <a:p>
            <a:r>
              <a:rPr lang="en-US" sz="3600" u="sng"/>
              <a:t>Paper Chromatography to Separate</a:t>
            </a:r>
          </a:p>
          <a:p>
            <a:r>
              <a:rPr lang="en-US" sz="3600" u="sng"/>
              <a:t>Plant Pigments</a:t>
            </a:r>
          </a:p>
        </p:txBody>
      </p:sp>
      <p:pic>
        <p:nvPicPr>
          <p:cNvPr id="218120" name="Picture 8" descr="chromatograph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2271713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Diffusion Through A Membrane</a:t>
            </a:r>
          </a:p>
        </p:txBody>
      </p:sp>
      <p:pic>
        <p:nvPicPr>
          <p:cNvPr id="7171" name="Picture 5" descr="DSCN0011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295400"/>
            <a:ext cx="2360613" cy="3151188"/>
          </a:xfrm>
          <a:noFill/>
        </p:spPr>
      </p:pic>
      <p:pic>
        <p:nvPicPr>
          <p:cNvPr id="7172" name="Picture 6" descr="DSCN005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03"/>
          <a:stretch>
            <a:fillRect/>
          </a:stretch>
        </p:blipFill>
        <p:spPr bwMode="auto">
          <a:xfrm>
            <a:off x="3429000" y="1295400"/>
            <a:ext cx="1752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DSCN005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95400"/>
            <a:ext cx="23431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304800" y="4648200"/>
            <a:ext cx="88947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sz="1800"/>
              <a:t> </a:t>
            </a:r>
            <a:r>
              <a:rPr lang="en-US" sz="2000"/>
              <a:t>we used a dialysis tube to simulate a semi-permeable cell membrane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000"/>
              <a:t> the dialysis tube was filled with glucose solution and starch solution, sealed</a:t>
            </a:r>
          </a:p>
          <a:p>
            <a:pPr eaLnBrk="1" hangingPunct="1"/>
            <a:r>
              <a:rPr lang="en-US" sz="2000"/>
              <a:t>	and rinsed with water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000"/>
              <a:t> it was placed in a beaker with water and iodine and allowed to sit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Relationships and Biodiversity</a:t>
            </a:r>
          </a:p>
        </p:txBody>
      </p:sp>
      <p:pic>
        <p:nvPicPr>
          <p:cNvPr id="222211" name="Picture 4" descr="DSCN0037"/>
          <p:cNvPicPr>
            <a:picLocks noChangeAspect="1" noChangeArrowheads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12" name="Text Box 4"/>
          <p:cNvSpPr txBox="1">
            <a:spLocks noChangeArrowheads="1"/>
          </p:cNvSpPr>
          <p:nvPr/>
        </p:nvSpPr>
        <p:spPr bwMode="auto">
          <a:xfrm>
            <a:off x="1524000" y="942975"/>
            <a:ext cx="60769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u="sng"/>
              <a:t>Molecular Evidence – Test 5:</a:t>
            </a:r>
          </a:p>
          <a:p>
            <a:r>
              <a:rPr lang="en-US" sz="3600" u="sng"/>
              <a:t>Indicator Test for Enzyme M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Relationships and Biodiversity</a:t>
            </a:r>
          </a:p>
        </p:txBody>
      </p:sp>
      <p:sp>
        <p:nvSpPr>
          <p:cNvPr id="220163" name="Text Box 3"/>
          <p:cNvSpPr txBox="1">
            <a:spLocks noChangeArrowheads="1"/>
          </p:cNvSpPr>
          <p:nvPr/>
        </p:nvSpPr>
        <p:spPr bwMode="auto">
          <a:xfrm>
            <a:off x="1466850" y="881063"/>
            <a:ext cx="60769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u="sng"/>
              <a:t>Molecular Evidence – Test 5:</a:t>
            </a:r>
          </a:p>
          <a:p>
            <a:r>
              <a:rPr lang="en-US" sz="3600" u="sng"/>
              <a:t>Indicator Test for Enzyme M</a:t>
            </a:r>
          </a:p>
        </p:txBody>
      </p:sp>
      <p:pic>
        <p:nvPicPr>
          <p:cNvPr id="220166" name="Picture 6" descr="DSCN03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28850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167" name="Picture 7" descr="DSCN03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152650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168" name="Picture 8" descr="DSCN034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86250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169" name="Picture 9" descr="DSCN034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210050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0170" name="Text Box 10"/>
          <p:cNvSpPr txBox="1">
            <a:spLocks noChangeArrowheads="1"/>
          </p:cNvSpPr>
          <p:nvPr/>
        </p:nvSpPr>
        <p:spPr bwMode="auto">
          <a:xfrm>
            <a:off x="2336800" y="2225675"/>
            <a:ext cx="269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i="1"/>
              <a:t>Botana curus</a:t>
            </a:r>
          </a:p>
          <a:p>
            <a:pPr algn="ctr"/>
            <a:r>
              <a:rPr lang="en-US" sz="2400"/>
              <a:t>enzyme M present</a:t>
            </a:r>
          </a:p>
        </p:txBody>
      </p:sp>
      <p:sp>
        <p:nvSpPr>
          <p:cNvPr id="220171" name="Text Box 11"/>
          <p:cNvSpPr txBox="1">
            <a:spLocks noChangeArrowheads="1"/>
          </p:cNvSpPr>
          <p:nvPr/>
        </p:nvSpPr>
        <p:spPr bwMode="auto">
          <a:xfrm>
            <a:off x="4114800" y="3063875"/>
            <a:ext cx="2590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Species X</a:t>
            </a:r>
          </a:p>
          <a:p>
            <a:pPr algn="ctr"/>
            <a:r>
              <a:rPr lang="en-US" sz="2400"/>
              <a:t>enzyme M absent</a:t>
            </a:r>
          </a:p>
        </p:txBody>
      </p:sp>
      <p:sp>
        <p:nvSpPr>
          <p:cNvPr id="220172" name="Text Box 12"/>
          <p:cNvSpPr txBox="1">
            <a:spLocks noChangeArrowheads="1"/>
          </p:cNvSpPr>
          <p:nvPr/>
        </p:nvSpPr>
        <p:spPr bwMode="auto">
          <a:xfrm>
            <a:off x="2362200" y="4206875"/>
            <a:ext cx="269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Species Y</a:t>
            </a:r>
          </a:p>
          <a:p>
            <a:pPr algn="ctr"/>
            <a:r>
              <a:rPr lang="en-US" sz="2400"/>
              <a:t>enzyme M present</a:t>
            </a:r>
          </a:p>
        </p:txBody>
      </p:sp>
      <p:sp>
        <p:nvSpPr>
          <p:cNvPr id="220173" name="Text Box 13"/>
          <p:cNvSpPr txBox="1">
            <a:spLocks noChangeArrowheads="1"/>
          </p:cNvSpPr>
          <p:nvPr/>
        </p:nvSpPr>
        <p:spPr bwMode="auto">
          <a:xfrm>
            <a:off x="4038600" y="5197475"/>
            <a:ext cx="269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Species Z</a:t>
            </a:r>
          </a:p>
          <a:p>
            <a:pPr algn="ctr"/>
            <a:r>
              <a:rPr lang="en-US" sz="2400"/>
              <a:t>enzyme M present</a:t>
            </a:r>
          </a:p>
        </p:txBody>
      </p:sp>
      <p:sp>
        <p:nvSpPr>
          <p:cNvPr id="220175" name="Line 15"/>
          <p:cNvSpPr>
            <a:spLocks noChangeShapeType="1"/>
          </p:cNvSpPr>
          <p:nvPr/>
        </p:nvSpPr>
        <p:spPr bwMode="auto">
          <a:xfrm rot="10800000" flipH="1">
            <a:off x="6858000" y="5181600"/>
            <a:ext cx="7620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76" name="Line 16"/>
          <p:cNvSpPr>
            <a:spLocks noChangeShapeType="1"/>
          </p:cNvSpPr>
          <p:nvPr/>
        </p:nvSpPr>
        <p:spPr bwMode="auto">
          <a:xfrm rot="10800000" flipH="1">
            <a:off x="6858000" y="2895600"/>
            <a:ext cx="9144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77" name="Line 17"/>
          <p:cNvSpPr>
            <a:spLocks noChangeShapeType="1"/>
          </p:cNvSpPr>
          <p:nvPr/>
        </p:nvSpPr>
        <p:spPr bwMode="auto">
          <a:xfrm flipH="1">
            <a:off x="1295400" y="5105400"/>
            <a:ext cx="6858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78" name="Line 18"/>
          <p:cNvSpPr>
            <a:spLocks noChangeShapeType="1"/>
          </p:cNvSpPr>
          <p:nvPr/>
        </p:nvSpPr>
        <p:spPr bwMode="auto">
          <a:xfrm flipH="1">
            <a:off x="1371600" y="2895600"/>
            <a:ext cx="8382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Relationships and Biodiversity</a:t>
            </a:r>
          </a:p>
        </p:txBody>
      </p:sp>
      <p:sp>
        <p:nvSpPr>
          <p:cNvPr id="224259" name="Text Box 3"/>
          <p:cNvSpPr txBox="1">
            <a:spLocks noChangeArrowheads="1"/>
          </p:cNvSpPr>
          <p:nvPr/>
        </p:nvSpPr>
        <p:spPr bwMode="auto">
          <a:xfrm>
            <a:off x="304800" y="2530475"/>
            <a:ext cx="449262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u="sng"/>
              <a:t>Molecular Evidence – </a:t>
            </a:r>
          </a:p>
          <a:p>
            <a:r>
              <a:rPr lang="en-US" sz="3200" u="sng"/>
              <a:t>Test 6: Using Simulated</a:t>
            </a:r>
          </a:p>
          <a:p>
            <a:r>
              <a:rPr lang="en-US" sz="3200" u="sng"/>
              <a:t>Gel Electrophoresis</a:t>
            </a:r>
          </a:p>
          <a:p>
            <a:r>
              <a:rPr lang="en-US" sz="3200" u="sng"/>
              <a:t>To Compare DNA</a:t>
            </a:r>
          </a:p>
        </p:txBody>
      </p:sp>
      <p:pic>
        <p:nvPicPr>
          <p:cNvPr id="224262" name="Picture 6" descr="05a_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14400"/>
            <a:ext cx="2574925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Relationships and Biodiversity</a:t>
            </a:r>
          </a:p>
        </p:txBody>
      </p:sp>
      <p:pic>
        <p:nvPicPr>
          <p:cNvPr id="226307" name="Picture 3" descr="gel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6588"/>
            <a:ext cx="5791200" cy="487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354013" y="914400"/>
            <a:ext cx="8485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u="sng"/>
              <a:t>Molecular Evidence – Test 6: Using Simulated</a:t>
            </a:r>
          </a:p>
          <a:p>
            <a:r>
              <a:rPr lang="en-US" sz="3200" u="sng"/>
              <a:t>Gel Electrophoresis To Compare DNA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Relationships and Biodiversity</a:t>
            </a:r>
          </a:p>
        </p:txBody>
      </p:sp>
      <p:sp>
        <p:nvSpPr>
          <p:cNvPr id="228355" name="Text Box 3"/>
          <p:cNvSpPr txBox="1">
            <a:spLocks noChangeArrowheads="1"/>
          </p:cNvSpPr>
          <p:nvPr/>
        </p:nvSpPr>
        <p:spPr bwMode="auto">
          <a:xfrm>
            <a:off x="354013" y="1235075"/>
            <a:ext cx="8485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u="sng"/>
              <a:t>Molecular Evidence – Test 6: Using Simulated</a:t>
            </a:r>
          </a:p>
          <a:p>
            <a:r>
              <a:rPr lang="en-US" sz="3200" u="sng"/>
              <a:t>Gel Electrophoresis To Compare DNA</a:t>
            </a:r>
          </a:p>
        </p:txBody>
      </p:sp>
      <p:pic>
        <p:nvPicPr>
          <p:cNvPr id="228356" name="Picture 4" descr="DSCN036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3810000" cy="285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8357" name="Picture 5" descr="DSCN036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3810000" cy="285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Relationships and Biodiversity</a:t>
            </a:r>
          </a:p>
        </p:txBody>
      </p:sp>
      <p:pic>
        <p:nvPicPr>
          <p:cNvPr id="230404" name="Picture 4" descr="Lab_5_gel_19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43200"/>
            <a:ext cx="3505200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0405" name="Text Box 5"/>
          <p:cNvSpPr txBox="1">
            <a:spLocks noChangeArrowheads="1"/>
          </p:cNvSpPr>
          <p:nvPr/>
        </p:nvSpPr>
        <p:spPr bwMode="auto">
          <a:xfrm>
            <a:off x="354013" y="1235075"/>
            <a:ext cx="8485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u="sng"/>
              <a:t>Molecular Evidence – Test 6: Using Simulated</a:t>
            </a:r>
          </a:p>
          <a:p>
            <a:r>
              <a:rPr lang="en-US" sz="3200" u="sng"/>
              <a:t>Gel Electrophoresis To Compare DNA</a:t>
            </a:r>
          </a:p>
        </p:txBody>
      </p:sp>
      <p:pic>
        <p:nvPicPr>
          <p:cNvPr id="23040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4038600" cy="291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Relationships and Biodiversity</a:t>
            </a:r>
          </a:p>
        </p:txBody>
      </p:sp>
      <p:sp>
        <p:nvSpPr>
          <p:cNvPr id="232451" name="Text Box 3"/>
          <p:cNvSpPr txBox="1">
            <a:spLocks noChangeArrowheads="1"/>
          </p:cNvSpPr>
          <p:nvPr/>
        </p:nvSpPr>
        <p:spPr bwMode="auto">
          <a:xfrm>
            <a:off x="374650" y="957263"/>
            <a:ext cx="8464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u="sng"/>
              <a:t>Molecular Evidence – Test 7: Translating</a:t>
            </a:r>
          </a:p>
          <a:p>
            <a:r>
              <a:rPr lang="en-US" sz="3600" u="sng"/>
              <a:t>the DNA Code to Make a Protein</a:t>
            </a:r>
          </a:p>
        </p:txBody>
      </p:sp>
      <p:pic>
        <p:nvPicPr>
          <p:cNvPr id="2324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2411413"/>
            <a:ext cx="6696075" cy="368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Relationships and Biodiversity</a:t>
            </a:r>
          </a:p>
        </p:txBody>
      </p:sp>
      <p:sp>
        <p:nvSpPr>
          <p:cNvPr id="234499" name="Text Box 3"/>
          <p:cNvSpPr txBox="1">
            <a:spLocks noChangeArrowheads="1"/>
          </p:cNvSpPr>
          <p:nvPr/>
        </p:nvSpPr>
        <p:spPr bwMode="auto">
          <a:xfrm>
            <a:off x="441325" y="1033463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3600"/>
          </a:p>
        </p:txBody>
      </p:sp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76200" y="1143000"/>
            <a:ext cx="41148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u="sng"/>
              <a:t>Molecular Evidence –</a:t>
            </a:r>
          </a:p>
          <a:p>
            <a:r>
              <a:rPr lang="en-US" sz="3200" u="sng"/>
              <a:t>Test 7: Translating</a:t>
            </a:r>
          </a:p>
          <a:p>
            <a:r>
              <a:rPr lang="en-US" sz="3200" u="sng"/>
              <a:t>the DNA Code to</a:t>
            </a:r>
          </a:p>
          <a:p>
            <a:r>
              <a:rPr lang="en-US" sz="3200" u="sng"/>
              <a:t>Make a Protein</a:t>
            </a:r>
          </a:p>
        </p:txBody>
      </p:sp>
      <p:pic>
        <p:nvPicPr>
          <p:cNvPr id="2345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914400"/>
            <a:ext cx="4852988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Relationships and Biodiversity</a:t>
            </a:r>
          </a:p>
        </p:txBody>
      </p:sp>
      <p:pic>
        <p:nvPicPr>
          <p:cNvPr id="2365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534400" cy="57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Relationships and Biodiversity</a:t>
            </a:r>
          </a:p>
        </p:txBody>
      </p:sp>
      <p:pic>
        <p:nvPicPr>
          <p:cNvPr id="2385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5141913"/>
            <a:ext cx="6419850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8596" name="Text Box 4"/>
          <p:cNvSpPr txBox="1">
            <a:spLocks noChangeArrowheads="1"/>
          </p:cNvSpPr>
          <p:nvPr/>
        </p:nvSpPr>
        <p:spPr bwMode="auto">
          <a:xfrm>
            <a:off x="228600" y="1323975"/>
            <a:ext cx="861060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3600"/>
              <a:t> </a:t>
            </a:r>
            <a:r>
              <a:rPr lang="en-US" sz="2800"/>
              <a:t>Which species – X, Y or Z - is most similar to 	</a:t>
            </a:r>
            <a:r>
              <a:rPr lang="en-US" sz="2800" i="1"/>
              <a:t>Botana curus </a:t>
            </a:r>
            <a:r>
              <a:rPr lang="en-US" sz="2800"/>
              <a:t>and is most likely to produce 	Curol?</a:t>
            </a:r>
          </a:p>
          <a:p>
            <a:pPr>
              <a:buFontTx/>
              <a:buChar char="•"/>
            </a:pPr>
            <a:r>
              <a:rPr lang="en-US" sz="2800"/>
              <a:t> Which kind of evidence – structural or molecular – 	is most helpful to make decisions about 	relationships between species?</a:t>
            </a:r>
          </a:p>
          <a:p>
            <a:pPr>
              <a:buFontTx/>
              <a:buChar char="•"/>
            </a:pPr>
            <a:r>
              <a:rPr lang="en-US" sz="2800"/>
              <a:t> Which evolutionary tree diagram best shows the</a:t>
            </a:r>
          </a:p>
          <a:p>
            <a:pPr lvl="1"/>
            <a:r>
              <a:rPr lang="en-US" sz="2800"/>
              <a:t>	relationships between species used in this lab?</a:t>
            </a:r>
          </a:p>
          <a:p>
            <a:pPr>
              <a:buFontTx/>
              <a:buChar char="•"/>
            </a:pPr>
            <a:endParaRPr lang="en-US"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Diffusion Through A Membrane</a:t>
            </a:r>
          </a:p>
        </p:txBody>
      </p:sp>
      <p:pic>
        <p:nvPicPr>
          <p:cNvPr id="8195" name="Picture 3" descr="DSCN00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668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7600"/>
            <a:ext cx="2971800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DSCN00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5760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 descr="DSCN0067.JPG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3613" y="1066800"/>
            <a:ext cx="3252787" cy="2438400"/>
          </a:xfrm>
          <a:noFill/>
        </p:spPr>
      </p:pic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-76200" y="1219200"/>
            <a:ext cx="23844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/>
              <a:t>results of</a:t>
            </a:r>
          </a:p>
          <a:p>
            <a:pPr algn="ctr" eaLnBrk="1" hangingPunct="1"/>
            <a:r>
              <a:rPr lang="en-US" sz="2800"/>
              <a:t>starch test – </a:t>
            </a:r>
          </a:p>
          <a:p>
            <a:pPr algn="ctr" eaLnBrk="1" hangingPunct="1"/>
            <a:r>
              <a:rPr lang="en-US" sz="2800"/>
              <a:t>inside and </a:t>
            </a:r>
          </a:p>
          <a:p>
            <a:pPr algn="ctr" eaLnBrk="1" hangingPunct="1"/>
            <a:r>
              <a:rPr lang="en-US" sz="2800"/>
              <a:t>outside of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Relationships and Biodiversity</a:t>
            </a:r>
          </a:p>
        </p:txBody>
      </p:sp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457200" y="1490663"/>
            <a:ext cx="854075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u="sng"/>
              <a:t>biodiversity</a:t>
            </a:r>
            <a:r>
              <a:rPr lang="en-US" sz="3600"/>
              <a:t> – a measure of the number</a:t>
            </a:r>
          </a:p>
          <a:p>
            <a:r>
              <a:rPr lang="en-US" sz="3600"/>
              <a:t>and types of organisms in a location</a:t>
            </a:r>
          </a:p>
          <a:p>
            <a:endParaRPr lang="en-US" sz="3600"/>
          </a:p>
          <a:p>
            <a:pPr>
              <a:buFontTx/>
              <a:buChar char="•"/>
            </a:pPr>
            <a:r>
              <a:rPr lang="en-US" sz="3600"/>
              <a:t> helps maintain ecosystem stability</a:t>
            </a:r>
          </a:p>
          <a:p>
            <a:pPr>
              <a:buFontTx/>
              <a:buChar char="•"/>
            </a:pPr>
            <a:r>
              <a:rPr lang="en-US" sz="3600"/>
              <a:t> useful to humans for food, medicine,</a:t>
            </a:r>
          </a:p>
          <a:p>
            <a:pPr lvl="2"/>
            <a:r>
              <a:rPr lang="en-US" sz="3600"/>
              <a:t>clothing, shelter, oxygen, soil fertility,</a:t>
            </a:r>
          </a:p>
          <a:p>
            <a:r>
              <a:rPr lang="en-US" sz="3600"/>
              <a:t>	future genetic variation, enjoyment</a:t>
            </a:r>
          </a:p>
          <a:p>
            <a:pPr>
              <a:buFontTx/>
              <a:buChar char="•"/>
            </a:pPr>
            <a:r>
              <a:rPr lang="en-US" sz="3600"/>
              <a:t> we have no right to destroy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Relationships and Biodiversity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81000" y="1262063"/>
            <a:ext cx="831215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u="sng"/>
              <a:t>extinction</a:t>
            </a:r>
            <a:r>
              <a:rPr lang="en-US" sz="3600"/>
              <a:t> – no more of a given species</a:t>
            </a:r>
          </a:p>
          <a:p>
            <a:r>
              <a:rPr lang="en-US" sz="3600"/>
              <a:t>	left on earth</a:t>
            </a:r>
          </a:p>
          <a:p>
            <a:endParaRPr lang="en-US" sz="3600"/>
          </a:p>
          <a:p>
            <a:r>
              <a:rPr lang="en-US" sz="3200"/>
              <a:t>causes of extinction and loss of biodiversity:</a:t>
            </a:r>
          </a:p>
          <a:p>
            <a:pPr lvl="1">
              <a:buFontTx/>
              <a:buChar char="•"/>
            </a:pPr>
            <a:r>
              <a:rPr lang="en-US" sz="3200"/>
              <a:t> destruction of natural habitats</a:t>
            </a:r>
          </a:p>
          <a:p>
            <a:pPr lvl="1">
              <a:buFontTx/>
              <a:buChar char="•"/>
            </a:pPr>
            <a:r>
              <a:rPr lang="en-US" sz="3200"/>
              <a:t> pollution</a:t>
            </a:r>
          </a:p>
          <a:p>
            <a:pPr lvl="1">
              <a:buFontTx/>
              <a:buChar char="•"/>
            </a:pPr>
            <a:r>
              <a:rPr lang="en-US" sz="3200"/>
              <a:t> overharvesting</a:t>
            </a:r>
          </a:p>
          <a:p>
            <a:pPr lvl="1">
              <a:buFontTx/>
              <a:buChar char="•"/>
            </a:pPr>
            <a:r>
              <a:rPr lang="en-US" sz="3200"/>
              <a:t> invasive species</a:t>
            </a:r>
          </a:p>
          <a:p>
            <a:pPr lvl="1">
              <a:buFontTx/>
              <a:buChar char="•"/>
            </a:pPr>
            <a:r>
              <a:rPr lang="en-US" sz="3200"/>
              <a:t> removal of predators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Relationships and Biodiversity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28600" y="1371600"/>
            <a:ext cx="861695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Human activities are reducing biodiversity</a:t>
            </a:r>
          </a:p>
          <a:p>
            <a:r>
              <a:rPr lang="en-US" sz="3600"/>
              <a:t>and are causing the extinction of real</a:t>
            </a:r>
          </a:p>
          <a:p>
            <a:r>
              <a:rPr lang="en-US" sz="3600"/>
              <a:t>organisms that have real uses, like the</a:t>
            </a:r>
          </a:p>
          <a:p>
            <a:r>
              <a:rPr lang="en-US" sz="3600"/>
              <a:t>hypothetical </a:t>
            </a:r>
            <a:r>
              <a:rPr lang="en-US" sz="3600" i="1"/>
              <a:t>Botana curus</a:t>
            </a:r>
            <a:r>
              <a:rPr lang="en-US" sz="3600"/>
              <a:t>.  Many people</a:t>
            </a:r>
          </a:p>
          <a:p>
            <a:r>
              <a:rPr lang="en-US" sz="3600"/>
              <a:t>feel that it is important to preserve</a:t>
            </a:r>
          </a:p>
          <a:p>
            <a:r>
              <a:rPr lang="en-US" sz="3600"/>
              <a:t>biodiversity.  Some do not feel that it is</a:t>
            </a:r>
          </a:p>
          <a:p>
            <a:r>
              <a:rPr lang="en-US" sz="3600"/>
              <a:t>worth the cost and effort.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45307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600" smtClean="0"/>
              <a:t>New York State Required Labs</a:t>
            </a:r>
          </a:p>
          <a:p>
            <a:pPr>
              <a:lnSpc>
                <a:spcPct val="90000"/>
              </a:lnSpc>
            </a:pPr>
            <a:endParaRPr lang="en-US" sz="3600" smtClean="0"/>
          </a:p>
          <a:p>
            <a:pPr>
              <a:lnSpc>
                <a:spcPct val="90000"/>
              </a:lnSpc>
            </a:pPr>
            <a:r>
              <a:rPr lang="en-US" sz="3600" smtClean="0"/>
              <a:t> Diffusion Through A Membrane</a:t>
            </a:r>
          </a:p>
          <a:p>
            <a:pPr>
              <a:lnSpc>
                <a:spcPct val="90000"/>
              </a:lnSpc>
            </a:pPr>
            <a:endParaRPr lang="en-US" sz="3600" smtClean="0"/>
          </a:p>
          <a:p>
            <a:pPr>
              <a:lnSpc>
                <a:spcPct val="90000"/>
              </a:lnSpc>
            </a:pPr>
            <a:r>
              <a:rPr lang="en-US" sz="3600" smtClean="0"/>
              <a:t> Making Connections</a:t>
            </a:r>
          </a:p>
          <a:p>
            <a:pPr>
              <a:lnSpc>
                <a:spcPct val="90000"/>
              </a:lnSpc>
            </a:pPr>
            <a:endParaRPr lang="en-US" sz="3600" smtClean="0"/>
          </a:p>
          <a:p>
            <a:pPr>
              <a:lnSpc>
                <a:spcPct val="90000"/>
              </a:lnSpc>
            </a:pPr>
            <a:r>
              <a:rPr lang="en-US" sz="3600" smtClean="0"/>
              <a:t> Beaks of Finches</a:t>
            </a:r>
          </a:p>
          <a:p>
            <a:pPr>
              <a:lnSpc>
                <a:spcPct val="90000"/>
              </a:lnSpc>
            </a:pPr>
            <a:endParaRPr lang="en-US" sz="3600" smtClean="0"/>
          </a:p>
          <a:p>
            <a:pPr>
              <a:lnSpc>
                <a:spcPct val="90000"/>
              </a:lnSpc>
            </a:pPr>
            <a:r>
              <a:rPr lang="en-US" sz="3600" smtClean="0"/>
              <a:t> Relationships and Biodiversity</a:t>
            </a:r>
          </a:p>
          <a:p>
            <a:pPr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Diffusion Through a Membrane</a:t>
            </a: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3581400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DSCN00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371600"/>
            <a:ext cx="19510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5791200" y="2057400"/>
            <a:ext cx="33623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/>
              <a:t>results of glucose</a:t>
            </a:r>
          </a:p>
          <a:p>
            <a:pPr algn="ctr" eaLnBrk="1" hangingPunct="1"/>
            <a:r>
              <a:rPr lang="en-US" sz="2800"/>
              <a:t>test – outside of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Diffusion Through a Membrane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38187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Diffusion Through A Membrane</a:t>
            </a:r>
          </a:p>
        </p:txBody>
      </p:sp>
      <p:pic>
        <p:nvPicPr>
          <p:cNvPr id="10243" name="Picture 2" descr="http://home.hia.no/~stephens/glucos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213360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http://www.umanitoba.ca/Biology/BIOL1020/lab2/images/Starc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59864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2971800" y="2133600"/>
            <a:ext cx="2566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glucose molecule</a:t>
            </a:r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6248400" y="4191000"/>
            <a:ext cx="223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part of a starch</a:t>
            </a:r>
          </a:p>
          <a:p>
            <a:pPr algn="ctr" eaLnBrk="1" hangingPunct="1"/>
            <a:r>
              <a:rPr lang="en-US" sz="2400"/>
              <a:t>molecule</a:t>
            </a:r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1828800" y="3581400"/>
            <a:ext cx="3505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813</TotalTime>
  <Words>1636</Words>
  <Application>Microsoft Office PowerPoint</Application>
  <PresentationFormat>On-screen Show (4:3)</PresentationFormat>
  <Paragraphs>428</Paragraphs>
  <Slides>63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Arial</vt:lpstr>
      <vt:lpstr>Calibri</vt:lpstr>
      <vt:lpstr>Garamond</vt:lpstr>
      <vt:lpstr>Wingdings</vt:lpstr>
      <vt:lpstr>Edge</vt:lpstr>
      <vt:lpstr>PowerPoint Presentation</vt:lpstr>
      <vt:lpstr>Diffusion Through a Membrane</vt:lpstr>
      <vt:lpstr>Diffusion Through A Membrane</vt:lpstr>
      <vt:lpstr>Diffusion Through A Membrane</vt:lpstr>
      <vt:lpstr>Diffusion Through A Membrane</vt:lpstr>
      <vt:lpstr>Diffusion Through A Membrane</vt:lpstr>
      <vt:lpstr>Diffusion Through a Membrane</vt:lpstr>
      <vt:lpstr>Diffusion Through a Membrane</vt:lpstr>
      <vt:lpstr>Diffusion Through A Membrane</vt:lpstr>
      <vt:lpstr>Diffusion Through a Membrane</vt:lpstr>
      <vt:lpstr>Diffusion Through a Membrane</vt:lpstr>
      <vt:lpstr>Diffusion Through a Membrane</vt:lpstr>
      <vt:lpstr>Diffusion Through a Membrane</vt:lpstr>
      <vt:lpstr>Diffusion Through a Membrane</vt:lpstr>
      <vt:lpstr>Diffusion Through A Membrane</vt:lpstr>
      <vt:lpstr>Diffusion Through a Membrane</vt:lpstr>
      <vt:lpstr>Diffusion Through A Membrane</vt:lpstr>
      <vt:lpstr>Diffusion Through A Membrane</vt:lpstr>
      <vt:lpstr>PowerPoint Presentation</vt:lpstr>
      <vt:lpstr>Making Connections –  Part A: Looking for Patterns     A1. What Is Your Pulse Rate?</vt:lpstr>
      <vt:lpstr>Making Connections –  Part A: Looking for Patterns     A1. What Is Your Pulse Rate?</vt:lpstr>
      <vt:lpstr>Making Connections –  Part A: Looking for Patterns     A1. What Is Your Pulse Rate?</vt:lpstr>
      <vt:lpstr>Making Connections – Part A: Looking for Patterns     A2. How Does Fatigue Affect Muscle Performance?</vt:lpstr>
      <vt:lpstr>Making Connections – Part B: Investigating Claims</vt:lpstr>
      <vt:lpstr>Making Connections – Part B: Investigating Claims</vt:lpstr>
      <vt:lpstr>Making Connections – Part B: Investigating Claims</vt:lpstr>
      <vt:lpstr>Making Connections – Part B: Investigating Claims</vt:lpstr>
      <vt:lpstr>Making Connections – Part B: Investigating Claims</vt:lpstr>
      <vt:lpstr>Making Connections – Part B: Investigating Claims</vt:lpstr>
      <vt:lpstr> Beaks of Finches</vt:lpstr>
      <vt:lpstr>Beaks of Finches</vt:lpstr>
      <vt:lpstr>Beaks of Finches</vt:lpstr>
      <vt:lpstr>Beaks of Finches</vt:lpstr>
      <vt:lpstr>Beaks of Finches</vt:lpstr>
      <vt:lpstr>Beaks of Finches</vt:lpstr>
      <vt:lpstr>Beaks of Finches</vt:lpstr>
      <vt:lpstr>Beaks of Finches</vt:lpstr>
      <vt:lpstr>Beaks of Finches</vt:lpstr>
      <vt:lpstr>Beaks of Finches</vt:lpstr>
      <vt:lpstr> Relationships and Biodiversity</vt:lpstr>
      <vt:lpstr>Relationships and Biodiversity</vt:lpstr>
      <vt:lpstr>Relationships and Biodiversity</vt:lpstr>
      <vt:lpstr>Relationships and Biodiversity</vt:lpstr>
      <vt:lpstr>Relationships and Biodiversity</vt:lpstr>
      <vt:lpstr>Relationships and Biodiversity</vt:lpstr>
      <vt:lpstr>Relationships and Biodiversity</vt:lpstr>
      <vt:lpstr>Relationships and Biodiversity</vt:lpstr>
      <vt:lpstr>Relationships and Biodiversity</vt:lpstr>
      <vt:lpstr>Relationships and Biodiversity</vt:lpstr>
      <vt:lpstr>Relationships and Biodiversity</vt:lpstr>
      <vt:lpstr>Relationships and Biodiversity</vt:lpstr>
      <vt:lpstr>Relationships and Biodiversity</vt:lpstr>
      <vt:lpstr>Relationships and Biodiversity</vt:lpstr>
      <vt:lpstr>Relationships and Biodiversity</vt:lpstr>
      <vt:lpstr>Relationships and Biodiversity</vt:lpstr>
      <vt:lpstr>Relationships and Biodiversity</vt:lpstr>
      <vt:lpstr>Relationships and Biodiversity</vt:lpstr>
      <vt:lpstr>Relationships and Biodiversity</vt:lpstr>
      <vt:lpstr>Relationships and Biodiversity</vt:lpstr>
      <vt:lpstr>Relationships and Biodiversity</vt:lpstr>
      <vt:lpstr>Relationships and Biodiversity</vt:lpstr>
      <vt:lpstr>Relationships and Biodiversity</vt:lpstr>
      <vt:lpstr>PowerPoint Presentation</vt:lpstr>
    </vt:vector>
  </TitlesOfParts>
  <Company>SCSD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Environment</dc:title>
  <dc:creator>dcicione</dc:creator>
  <cp:lastModifiedBy>Gina Marando</cp:lastModifiedBy>
  <cp:revision>57</cp:revision>
  <dcterms:created xsi:type="dcterms:W3CDTF">2007-06-08T17:11:10Z</dcterms:created>
  <dcterms:modified xsi:type="dcterms:W3CDTF">2016-11-14T03:28:47Z</dcterms:modified>
</cp:coreProperties>
</file>